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1" r:id="rId2"/>
  </p:sldMasterIdLst>
  <p:notesMasterIdLst>
    <p:notesMasterId r:id="rId30"/>
  </p:notesMasterIdLst>
  <p:handoutMasterIdLst>
    <p:handoutMasterId r:id="rId31"/>
  </p:handoutMasterIdLst>
  <p:sldIdLst>
    <p:sldId id="293" r:id="rId3"/>
    <p:sldId id="295" r:id="rId4"/>
    <p:sldId id="304" r:id="rId5"/>
    <p:sldId id="346" r:id="rId6"/>
    <p:sldId id="305" r:id="rId7"/>
    <p:sldId id="310" r:id="rId8"/>
    <p:sldId id="309" r:id="rId9"/>
    <p:sldId id="297" r:id="rId10"/>
    <p:sldId id="299" r:id="rId11"/>
    <p:sldId id="300" r:id="rId12"/>
    <p:sldId id="343" r:id="rId13"/>
    <p:sldId id="301" r:id="rId14"/>
    <p:sldId id="302" r:id="rId15"/>
    <p:sldId id="303" r:id="rId16"/>
    <p:sldId id="340" r:id="rId17"/>
    <p:sldId id="344" r:id="rId18"/>
    <p:sldId id="320" r:id="rId19"/>
    <p:sldId id="342" r:id="rId20"/>
    <p:sldId id="347" r:id="rId21"/>
    <p:sldId id="348" r:id="rId22"/>
    <p:sldId id="341" r:id="rId23"/>
    <p:sldId id="311" r:id="rId24"/>
    <p:sldId id="312" r:id="rId25"/>
    <p:sldId id="339" r:id="rId26"/>
    <p:sldId id="331" r:id="rId27"/>
    <p:sldId id="316" r:id="rId28"/>
    <p:sldId id="313" r:id="rId29"/>
  </p:sldIdLst>
  <p:sldSz cx="9144000" cy="6858000" type="screen4x3"/>
  <p:notesSz cx="7099300" cy="10234613"/>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0BBC4"/>
    <a:srgbClr val="D1CFFD"/>
    <a:srgbClr val="00CCFF"/>
    <a:srgbClr val="FFFF00"/>
    <a:srgbClr val="0066FF"/>
    <a:srgbClr val="9EC6C6"/>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2" autoAdjust="0"/>
    <p:restoredTop sz="76870" autoAdjust="0"/>
  </p:normalViewPr>
  <p:slideViewPr>
    <p:cSldViewPr>
      <p:cViewPr varScale="1">
        <p:scale>
          <a:sx n="73" d="100"/>
          <a:sy n="73" d="100"/>
        </p:scale>
        <p:origin x="167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828" y="-72"/>
      </p:cViewPr>
      <p:guideLst>
        <p:guide orient="horz" pos="3223"/>
        <p:guide pos="223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t" anchorCtr="0" compatLnSpc="1">
            <a:prstTxWarp prst="textNoShape">
              <a:avLst/>
            </a:prstTxWarp>
          </a:bodyPr>
          <a:lstStyle>
            <a:lvl1pPr eaLnBrk="1" hangingPunct="1">
              <a:defRPr sz="1300"/>
            </a:lvl1pPr>
          </a:lstStyle>
          <a:p>
            <a:pPr>
              <a:defRPr/>
            </a:pPr>
            <a:endParaRPr lang="de-DE"/>
          </a:p>
        </p:txBody>
      </p:sp>
      <p:sp>
        <p:nvSpPr>
          <p:cNvPr id="41987" name="Rectangle 3"/>
          <p:cNvSpPr>
            <a:spLocks noGrp="1" noChangeArrowheads="1"/>
          </p:cNvSpPr>
          <p:nvPr>
            <p:ph type="dt" sz="quarter" idx="1"/>
          </p:nvPr>
        </p:nvSpPr>
        <p:spPr bwMode="auto">
          <a:xfrm>
            <a:off x="4022725"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t" anchorCtr="0" compatLnSpc="1">
            <a:prstTxWarp prst="textNoShape">
              <a:avLst/>
            </a:prstTxWarp>
          </a:bodyPr>
          <a:lstStyle>
            <a:lvl1pPr algn="r" eaLnBrk="1" hangingPunct="1">
              <a:defRPr sz="1300"/>
            </a:lvl1pPr>
          </a:lstStyle>
          <a:p>
            <a:pPr>
              <a:defRPr/>
            </a:pPr>
            <a:endParaRPr lang="de-DE"/>
          </a:p>
        </p:txBody>
      </p:sp>
      <p:sp>
        <p:nvSpPr>
          <p:cNvPr id="41988" name="Rectangle 4"/>
          <p:cNvSpPr>
            <a:spLocks noGrp="1" noChangeArrowheads="1"/>
          </p:cNvSpPr>
          <p:nvPr>
            <p:ph type="ftr" sz="quarter" idx="2"/>
          </p:nvPr>
        </p:nvSpPr>
        <p:spPr bwMode="auto">
          <a:xfrm>
            <a:off x="0"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b" anchorCtr="0" compatLnSpc="1">
            <a:prstTxWarp prst="textNoShape">
              <a:avLst/>
            </a:prstTxWarp>
          </a:bodyPr>
          <a:lstStyle>
            <a:lvl1pPr eaLnBrk="1" hangingPunct="1">
              <a:defRPr sz="1300"/>
            </a:lvl1pPr>
          </a:lstStyle>
          <a:p>
            <a:pPr>
              <a:defRPr/>
            </a:pPr>
            <a:endParaRPr lang="de-DE"/>
          </a:p>
        </p:txBody>
      </p:sp>
      <p:sp>
        <p:nvSpPr>
          <p:cNvPr id="41989" name="Rectangle 5"/>
          <p:cNvSpPr>
            <a:spLocks noGrp="1" noChangeArrowheads="1"/>
          </p:cNvSpPr>
          <p:nvPr>
            <p:ph type="sldNum" sz="quarter" idx="3"/>
          </p:nvPr>
        </p:nvSpPr>
        <p:spPr bwMode="auto">
          <a:xfrm>
            <a:off x="4022725"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b" anchorCtr="0" compatLnSpc="1">
            <a:prstTxWarp prst="textNoShape">
              <a:avLst/>
            </a:prstTxWarp>
          </a:bodyPr>
          <a:lstStyle>
            <a:lvl1pPr algn="r" eaLnBrk="1" hangingPunct="1">
              <a:defRPr sz="1300"/>
            </a:lvl1pPr>
          </a:lstStyle>
          <a:p>
            <a:pPr>
              <a:defRPr/>
            </a:pPr>
            <a:fld id="{6EC0B20A-03D1-4A3E-AF0C-08FDFAC1F3AD}" type="slidenum">
              <a:rPr lang="de-DE"/>
              <a:pPr>
                <a:defRPr/>
              </a:pPr>
              <a:t>‹Nr.›</a:t>
            </a:fld>
            <a:endParaRPr lang="de-DE"/>
          </a:p>
        </p:txBody>
      </p:sp>
    </p:spTree>
    <p:extLst>
      <p:ext uri="{BB962C8B-B14F-4D97-AF65-F5344CB8AC3E}">
        <p14:creationId xmlns:p14="http://schemas.microsoft.com/office/powerpoint/2010/main" val="2689690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t" anchorCtr="0" compatLnSpc="1">
            <a:prstTxWarp prst="textNoShape">
              <a:avLst/>
            </a:prstTxWarp>
          </a:bodyPr>
          <a:lstStyle>
            <a:lvl1pPr eaLnBrk="1" hangingPunct="1">
              <a:defRPr sz="1300"/>
            </a:lvl1pPr>
          </a:lstStyle>
          <a:p>
            <a:pPr>
              <a:defRPr/>
            </a:pPr>
            <a:endParaRPr lang="de-DE"/>
          </a:p>
        </p:txBody>
      </p:sp>
      <p:sp>
        <p:nvSpPr>
          <p:cNvPr id="43011" name="Rectangle 3"/>
          <p:cNvSpPr>
            <a:spLocks noGrp="1" noChangeArrowheads="1"/>
          </p:cNvSpPr>
          <p:nvPr>
            <p:ph type="dt" idx="1"/>
          </p:nvPr>
        </p:nvSpPr>
        <p:spPr bwMode="auto">
          <a:xfrm>
            <a:off x="4022725"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t" anchorCtr="0" compatLnSpc="1">
            <a:prstTxWarp prst="textNoShape">
              <a:avLst/>
            </a:prstTxWarp>
          </a:bodyPr>
          <a:lstStyle>
            <a:lvl1pPr algn="r" eaLnBrk="1" hangingPunct="1">
              <a:defRPr sz="1300"/>
            </a:lvl1pPr>
          </a:lstStyle>
          <a:p>
            <a:pPr>
              <a:defRPr/>
            </a:pPr>
            <a:endParaRPr lang="de-DE"/>
          </a:p>
        </p:txBody>
      </p:sp>
      <p:sp>
        <p:nvSpPr>
          <p:cNvPr id="7172" name="Rectangle 4"/>
          <p:cNvSpPr>
            <a:spLocks noGrp="1" noRot="1" noChangeAspect="1" noChangeArrowheads="1" noTextEdit="1"/>
          </p:cNvSpPr>
          <p:nvPr>
            <p:ph type="sldImg" idx="2"/>
          </p:nvPr>
        </p:nvSpPr>
        <p:spPr bwMode="auto">
          <a:xfrm>
            <a:off x="990600" y="766763"/>
            <a:ext cx="5119688" cy="3838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3013" name="Rectangle 5"/>
          <p:cNvSpPr>
            <a:spLocks noGrp="1" noChangeArrowheads="1"/>
          </p:cNvSpPr>
          <p:nvPr>
            <p:ph type="body" sz="quarter" idx="3"/>
          </p:nvPr>
        </p:nvSpPr>
        <p:spPr bwMode="auto">
          <a:xfrm>
            <a:off x="514350" y="4860925"/>
            <a:ext cx="6223000" cy="4606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t" anchorCtr="0" compatLnSpc="1">
            <a:prstTxWarp prst="textNoShape">
              <a:avLst/>
            </a:prstTxWarp>
          </a:bodyPr>
          <a:lstStyle/>
          <a:p>
            <a:pPr lvl="0"/>
            <a:endParaRPr lang="de-DE" noProof="0"/>
          </a:p>
        </p:txBody>
      </p:sp>
      <p:sp>
        <p:nvSpPr>
          <p:cNvPr id="43014" name="Rectangle 6"/>
          <p:cNvSpPr>
            <a:spLocks noGrp="1" noChangeArrowheads="1"/>
          </p:cNvSpPr>
          <p:nvPr>
            <p:ph type="ftr" sz="quarter" idx="4"/>
          </p:nvPr>
        </p:nvSpPr>
        <p:spPr bwMode="auto">
          <a:xfrm>
            <a:off x="0"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b" anchorCtr="0" compatLnSpc="1">
            <a:prstTxWarp prst="textNoShape">
              <a:avLst/>
            </a:prstTxWarp>
          </a:bodyPr>
          <a:lstStyle>
            <a:lvl1pPr eaLnBrk="1" hangingPunct="1">
              <a:defRPr sz="1300"/>
            </a:lvl1pPr>
          </a:lstStyle>
          <a:p>
            <a:pPr>
              <a:defRPr/>
            </a:pPr>
            <a:endParaRPr lang="de-DE"/>
          </a:p>
        </p:txBody>
      </p:sp>
      <p:sp>
        <p:nvSpPr>
          <p:cNvPr id="43015" name="Rectangle 7"/>
          <p:cNvSpPr>
            <a:spLocks noGrp="1" noChangeArrowheads="1"/>
          </p:cNvSpPr>
          <p:nvPr>
            <p:ph type="sldNum" sz="quarter" idx="5"/>
          </p:nvPr>
        </p:nvSpPr>
        <p:spPr bwMode="auto">
          <a:xfrm>
            <a:off x="4022725"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3" tIns="47732" rIns="95463" bIns="47732" numCol="1" anchor="b" anchorCtr="0" compatLnSpc="1">
            <a:prstTxWarp prst="textNoShape">
              <a:avLst/>
            </a:prstTxWarp>
          </a:bodyPr>
          <a:lstStyle>
            <a:lvl1pPr algn="r" eaLnBrk="1" hangingPunct="1">
              <a:defRPr sz="1300"/>
            </a:lvl1pPr>
          </a:lstStyle>
          <a:p>
            <a:pPr>
              <a:defRPr/>
            </a:pPr>
            <a:fld id="{34DE0952-E79C-45F3-8200-E127C9E3F4EF}" type="slidenum">
              <a:rPr lang="de-DE"/>
              <a:pPr>
                <a:defRPr/>
              </a:pPr>
              <a:t>‹Nr.›</a:t>
            </a:fld>
            <a:endParaRPr lang="de-DE"/>
          </a:p>
        </p:txBody>
      </p:sp>
    </p:spTree>
    <p:extLst>
      <p:ext uri="{BB962C8B-B14F-4D97-AF65-F5344CB8AC3E}">
        <p14:creationId xmlns:p14="http://schemas.microsoft.com/office/powerpoint/2010/main" val="30021723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panose="020B0604020202020204" pitchFamily="34"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6C5E49E-9173-490F-991A-4BAE62E9EB77}" type="slidenum">
              <a:rPr lang="de-DE" altLang="de-DE" sz="1300" smtClean="0">
                <a:latin typeface="Times New Roman" panose="02020603050405020304" pitchFamily="18" charset="0"/>
              </a:rPr>
              <a:pPr>
                <a:spcBef>
                  <a:spcPct val="0"/>
                </a:spcBef>
              </a:pPr>
              <a:t>1</a:t>
            </a:fld>
            <a:endParaRPr lang="de-DE" altLang="de-DE" sz="1300">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endParaRPr lang="de-DE" altLang="de-DE" dirty="0"/>
          </a:p>
        </p:txBody>
      </p:sp>
    </p:spTree>
    <p:extLst>
      <p:ext uri="{BB962C8B-B14F-4D97-AF65-F5344CB8AC3E}">
        <p14:creationId xmlns:p14="http://schemas.microsoft.com/office/powerpoint/2010/main" val="3326343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80505F6-DAB9-446D-AF52-AAF71A62AD56}" type="slidenum">
              <a:rPr lang="de-DE" altLang="de-DE" sz="1300" smtClean="0">
                <a:latin typeface="Times New Roman" panose="02020603050405020304" pitchFamily="18" charset="0"/>
              </a:rPr>
              <a:pPr>
                <a:spcBef>
                  <a:spcPct val="0"/>
                </a:spcBef>
              </a:pPr>
              <a:t>10</a:t>
            </a:fld>
            <a:endParaRPr lang="de-DE" altLang="de-DE" sz="1300">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r>
              <a:rPr lang="de-DE" altLang="de-DE" sz="1300" i="1"/>
              <a:t>Kognitive Lernvoraussetzungen</a:t>
            </a:r>
            <a:endParaRPr lang="de-DE" altLang="de-DE" sz="1300"/>
          </a:p>
          <a:p>
            <a:pPr eaLnBrk="1" hangingPunct="1"/>
            <a:r>
              <a:rPr lang="de-DE" altLang="de-DE" sz="1300"/>
              <a:t>Hierunter werden intellektuelle Fähigkeiten verstanden, nicht aber ein bestimmtes Wissen, das erst in der Schule vermittelt wird; das heißt, ein schulfähiges Kind muss nicht über Buchstabenkenntnisse verfügen. Exemplarisch sollen hier einige Voraussetzungen genannt werden, die den Schulstart erleichtern: Ein Kind sollte sich einfache Sachverhalte merken können (Merkfähigkeit), eine Zahlenverständnis im Zahlenraum bis 5 besitzen (Entwicklung des Zahlbegriffs), Wenn-dann-Beziehungen verstehen (schlussfolgerndes Denken), soziale Handlungsabläufe erkennen (soziale Intelligenz), mehrteilige Aufträge ausführen und Farben und Formen erkennen können. Darüber hinaus sollte es in kindgemäßen Bereichen ein Erfahrungswissen haben.</a:t>
            </a:r>
            <a:endParaRPr lang="de-DE" altLang="de-DE" sz="1300" i="1"/>
          </a:p>
          <a:p>
            <a:pPr eaLnBrk="1" hangingPunct="1"/>
            <a:r>
              <a:rPr lang="de-DE" altLang="de-DE" sz="1300" i="1"/>
              <a:t>Entwicklung differenzierter Sprachwahrnehmungsleistungen</a:t>
            </a:r>
            <a:endParaRPr lang="de-DE" altLang="de-DE" sz="1300"/>
          </a:p>
          <a:p>
            <a:pPr eaLnBrk="1" hangingPunct="1"/>
            <a:r>
              <a:rPr lang="de-DE" altLang="de-DE" sz="1300"/>
              <a:t>Für den Leselernprozess ist die differenzierte Laut- und Sprachwahrnehmung von besonderer Bedeutung. Einzelne Laute, später dann Wörter, müssen unterschieden werden können. Die etwas später einsetzende Rechtschreibung erfordert zudem ein phonematisches Gehör, das heißt, auch die Reihenfolge einzelner Buchstaben muss herausgehört werden können. Umgekehrt ist natürlich auch das Sprechvermögen eines Kindes wichtig. Es muss deutlich sprechen können. Sprechmotorische Leistungen haben einen großen Anteil an der Speicherung von Laut- Wort- und Satzschemata. BREUER / WEUFFEN (1997) heben zudem die melodische und rhythmische Differenzierungsfähigkeit hervor. Sie unterstützen ebenfalls den Lese- und Schreiblernprozess.</a:t>
            </a:r>
            <a:endParaRPr lang="de-DE" altLang="de-DE" sz="1300" i="1"/>
          </a:p>
          <a:p>
            <a:pPr eaLnBrk="1" hangingPunct="1"/>
            <a:endParaRPr lang="de-DE" altLang="de-DE" sz="1300"/>
          </a:p>
        </p:txBody>
      </p:sp>
    </p:spTree>
    <p:extLst>
      <p:ext uri="{BB962C8B-B14F-4D97-AF65-F5344CB8AC3E}">
        <p14:creationId xmlns:p14="http://schemas.microsoft.com/office/powerpoint/2010/main" val="3598208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2061FC8-4C6D-4C09-B6B3-5C9FC774E91E}" type="slidenum">
              <a:rPr lang="de-DE" altLang="de-DE" sz="1300" smtClean="0">
                <a:latin typeface="Times New Roman" panose="02020603050405020304" pitchFamily="18" charset="0"/>
              </a:rPr>
              <a:pPr>
                <a:spcBef>
                  <a:spcPct val="0"/>
                </a:spcBef>
              </a:pPr>
              <a:t>11</a:t>
            </a:fld>
            <a:endParaRPr lang="de-DE" altLang="de-DE" sz="1300">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r>
              <a:rPr lang="de-DE" altLang="de-DE" sz="1300" i="1"/>
              <a:t>Kognitive Lernvoraussetzungen</a:t>
            </a:r>
            <a:endParaRPr lang="de-DE" altLang="de-DE" sz="1300"/>
          </a:p>
          <a:p>
            <a:pPr eaLnBrk="1" hangingPunct="1"/>
            <a:r>
              <a:rPr lang="de-DE" altLang="de-DE" sz="1300"/>
              <a:t>Hierunter werden intellektuelle Fähigkeiten verstanden, nicht aber ein bestimmtes Wissen, das erst in der Schule vermittelt wird; das heißt, ein schulfähiges Kind muss nicht über Buchstabenkenntnisse verfügen. Exemplarisch sollen hier einige Voraussetzungen genannt werden, die den Schulstart erleichtern: Ein Kind sollte sich einfache Sachverhalte merken können (Merkfähigkeit), eine Zahlenverständnis im Zahlenraum bis 5 besitzen (Entwicklung des Zahlbegriffs), Wenn-dann-Beziehungen verstehen (schlussfolgerndes Denken), soziale Handlungsabläufe erkennen (soziale Intelligenz), mehrteilige Aufträge ausführen und Farben und Formen erkennen können. Darüber hinaus sollte es in kindgemäßen Bereichen ein Erfahrungswissen haben.</a:t>
            </a:r>
            <a:endParaRPr lang="de-DE" altLang="de-DE" sz="1300" i="1"/>
          </a:p>
          <a:p>
            <a:pPr eaLnBrk="1" hangingPunct="1"/>
            <a:r>
              <a:rPr lang="de-DE" altLang="de-DE" sz="1300" i="1"/>
              <a:t>Entwicklung differenzierter Sprachwahrnehmungsleistungen</a:t>
            </a:r>
            <a:endParaRPr lang="de-DE" altLang="de-DE" sz="1300"/>
          </a:p>
          <a:p>
            <a:pPr eaLnBrk="1" hangingPunct="1"/>
            <a:r>
              <a:rPr lang="de-DE" altLang="de-DE" sz="1300"/>
              <a:t>Für den Leselernprozess ist die differenzierte Laut- und Sprachwahrnehmung von besonderer Bedeutung. Einzelne Laute, später dann Wörter, müssen unterschieden werden können. Die etwas später einsetzende Rechtschreibung erfordert zudem ein phonematisches Gehör, das heißt, auch die Reihenfolge einzelner Buchstaben muss herausgehört werden können. Umgekehrt ist natürlich auch das Sprechvermögen eines Kindes wichtig. Es muss deutlich sprechen können. Sprechmotorische Leistungen haben einen großen Anteil an der Speicherung von Laut- Wort- und Satzschemata. BREUER / WEUFFEN (1997) heben zudem die melodische und rhythmische Differenzierungsfähigkeit hervor. Sie unterstützen ebenfalls den Lese- und Schreiblernprozess.</a:t>
            </a:r>
            <a:endParaRPr lang="de-DE" altLang="de-DE" sz="1300" i="1"/>
          </a:p>
          <a:p>
            <a:pPr eaLnBrk="1" hangingPunct="1"/>
            <a:endParaRPr lang="de-DE" altLang="de-DE" sz="1300"/>
          </a:p>
        </p:txBody>
      </p:sp>
    </p:spTree>
    <p:extLst>
      <p:ext uri="{BB962C8B-B14F-4D97-AF65-F5344CB8AC3E}">
        <p14:creationId xmlns:p14="http://schemas.microsoft.com/office/powerpoint/2010/main" val="25374798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AF6E380-586D-42DD-B2A4-523C94A7F1A3}" type="slidenum">
              <a:rPr lang="de-DE" altLang="de-DE" sz="1300" smtClean="0">
                <a:latin typeface="Times New Roman" panose="02020603050405020304" pitchFamily="18" charset="0"/>
              </a:rPr>
              <a:pPr>
                <a:spcBef>
                  <a:spcPct val="0"/>
                </a:spcBef>
              </a:pPr>
              <a:t>12</a:t>
            </a:fld>
            <a:endParaRPr lang="de-DE" altLang="de-DE" sz="1300">
              <a:latin typeface="Times New Roman" panose="02020603050405020304"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pPr eaLnBrk="1" hangingPunct="1"/>
            <a:r>
              <a:rPr lang="de-DE" altLang="de-DE" sz="1300" i="1"/>
              <a:t>Emotionale Stabilität</a:t>
            </a:r>
            <a:endParaRPr lang="de-DE" altLang="de-DE" sz="1300"/>
          </a:p>
          <a:p>
            <a:pPr eaLnBrk="1" hangingPunct="1"/>
            <a:r>
              <a:rPr lang="de-DE" altLang="de-DE" sz="1300"/>
              <a:t>Trotz hoher intellektueller Kapazitäten kann sich ein Schulanfänger in der neuen Klassengemeinschaft äußerst unwohl fühlen. Das persönliche Wohlbefinden wirkt sich wiederum auf die Lernbereitschaft und die langfristige Lernleistung aus. Daher sollte für einen gelungenen Schulstart ein Kind auch über emotionale Stabilität verfügen. Im Einzelnen gehören dazu das problemlose Ablösen von vertrauten Personen (Mutter usw.), allgemeines Selbstvertrauen und Ich-Stärke, Frustrationstoleranz, Aufschieben von Bedürfnissen, wenig Ängste.</a:t>
            </a:r>
            <a:endParaRPr lang="de-DE" altLang="de-DE" sz="1300" i="1"/>
          </a:p>
          <a:p>
            <a:pPr eaLnBrk="1" hangingPunct="1"/>
            <a:endParaRPr lang="de-DE" altLang="de-DE" sz="1300"/>
          </a:p>
        </p:txBody>
      </p:sp>
    </p:spTree>
    <p:extLst>
      <p:ext uri="{BB962C8B-B14F-4D97-AF65-F5344CB8AC3E}">
        <p14:creationId xmlns:p14="http://schemas.microsoft.com/office/powerpoint/2010/main" val="3459382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D1E1943-6344-443E-A4F9-5E849A8123F7}" type="slidenum">
              <a:rPr lang="de-DE" altLang="de-DE" sz="1300" smtClean="0">
                <a:latin typeface="Times New Roman" panose="02020603050405020304" pitchFamily="18" charset="0"/>
              </a:rPr>
              <a:pPr>
                <a:spcBef>
                  <a:spcPct val="0"/>
                </a:spcBef>
              </a:pPr>
              <a:t>13</a:t>
            </a:fld>
            <a:endParaRPr lang="de-DE" altLang="de-DE" sz="1300">
              <a:latin typeface="Times New Roman" panose="02020603050405020304"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lang="de-DE" altLang="de-DE" sz="1300" i="1"/>
              <a:t>Motivationale Lernvoraussetzungen</a:t>
            </a:r>
            <a:endParaRPr lang="de-DE" altLang="de-DE" sz="1300"/>
          </a:p>
          <a:p>
            <a:pPr eaLnBrk="1" hangingPunct="1"/>
            <a:r>
              <a:rPr lang="de-DE" altLang="de-DE" sz="1300"/>
              <a:t>Auch ein Schulanfänger kann nicht damit rechnen, dass er in jeder Phase des Unterrichts von außen motiviert wird. Grundsätzliches Interesse, Neugier und Freude an der Arbeit müssen vom Kind ausgehen. Langfristige Lernprozesse erfordern zudem Ausdauer, Anstrengungsbereitschaft, Konzentration und zielstrebiges Vorgehen. Die Abhängigkeit von einer extrinsischen Verstärkung sollte sich mehr und mehr auf die Freude am Wissenszuwachs verlagern (intrinsische Verstärkung). Äußere Verstärker (Bildchen, Stempel, Aktivitäten, Lob) sind in einer Klassengemeinschaft nicht immer greifbar.</a:t>
            </a:r>
            <a:endParaRPr lang="de-DE" altLang="de-DE" sz="1300" i="1"/>
          </a:p>
          <a:p>
            <a:pPr eaLnBrk="1" hangingPunct="1"/>
            <a:endParaRPr lang="de-DE" altLang="de-DE" sz="1300"/>
          </a:p>
        </p:txBody>
      </p:sp>
    </p:spTree>
    <p:extLst>
      <p:ext uri="{BB962C8B-B14F-4D97-AF65-F5344CB8AC3E}">
        <p14:creationId xmlns:p14="http://schemas.microsoft.com/office/powerpoint/2010/main" val="11635270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C784D2D-3E25-4B8C-A87F-41317A83AA63}" type="slidenum">
              <a:rPr lang="de-DE" altLang="de-DE" sz="1300" smtClean="0">
                <a:latin typeface="Times New Roman" panose="02020603050405020304" pitchFamily="18" charset="0"/>
              </a:rPr>
              <a:pPr>
                <a:spcBef>
                  <a:spcPct val="0"/>
                </a:spcBef>
              </a:pPr>
              <a:t>14</a:t>
            </a:fld>
            <a:endParaRPr lang="de-DE" altLang="de-DE" sz="1300">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pPr eaLnBrk="1" hangingPunct="1"/>
            <a:r>
              <a:rPr lang="de-DE" altLang="de-DE" sz="1300" i="1"/>
              <a:t>Soziale Kompetenz</a:t>
            </a:r>
            <a:endParaRPr lang="de-DE" altLang="de-DE" sz="1300"/>
          </a:p>
          <a:p>
            <a:pPr eaLnBrk="1" hangingPunct="1"/>
            <a:r>
              <a:rPr lang="de-DE" altLang="de-DE" sz="1300"/>
              <a:t>Schulfähige Kinder können Kontakt zu anderen Kindern herstellen. Sie entwickeln ein Gespür für den richtigen Umgang mit den Klassenkameraden. Nicht jedes Kind geht hier in gleicher Weise vor, es gibt zurückhaltende und temperamentvolle Kinder, jedoch verfügen beide über Strategien, die die eigene Zufriedenheit in der Gruppe sichern. Kommt es zu Konflikten, so können diese weitgehend selbständig gelöst werden. Auf Erwachsene gehen schulfähige Kinder offen, aber nicht distanzlos zu. </a:t>
            </a:r>
          </a:p>
          <a:p>
            <a:pPr eaLnBrk="1" hangingPunct="1"/>
            <a:endParaRPr lang="de-DE" altLang="de-DE" sz="1300"/>
          </a:p>
        </p:txBody>
      </p:sp>
    </p:spTree>
    <p:extLst>
      <p:ext uri="{BB962C8B-B14F-4D97-AF65-F5344CB8AC3E}">
        <p14:creationId xmlns:p14="http://schemas.microsoft.com/office/powerpoint/2010/main" val="78309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74C684A-CD8C-43D5-A0BB-8A02BD8D646E}" type="slidenum">
              <a:rPr lang="de-DE" altLang="de-DE" sz="1300" smtClean="0">
                <a:latin typeface="Times New Roman" panose="02020603050405020304" pitchFamily="18" charset="0"/>
              </a:rPr>
              <a:pPr>
                <a:spcBef>
                  <a:spcPct val="0"/>
                </a:spcBef>
              </a:pPr>
              <a:t>15</a:t>
            </a:fld>
            <a:endParaRPr lang="de-DE" altLang="de-DE" sz="1300">
              <a:latin typeface="Times New Roman" panose="02020603050405020304"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de-DE" altLang="de-DE"/>
          </a:p>
        </p:txBody>
      </p:sp>
    </p:spTree>
    <p:extLst>
      <p:ext uri="{BB962C8B-B14F-4D97-AF65-F5344CB8AC3E}">
        <p14:creationId xmlns:p14="http://schemas.microsoft.com/office/powerpoint/2010/main" val="35731705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4FA307D-3313-47A9-AD92-2547E3E73841}" type="slidenum">
              <a:rPr lang="de-DE" altLang="de-DE" sz="1300" smtClean="0">
                <a:latin typeface="Times New Roman" panose="02020603050405020304" pitchFamily="18" charset="0"/>
              </a:rPr>
              <a:pPr>
                <a:spcBef>
                  <a:spcPct val="0"/>
                </a:spcBef>
              </a:pPr>
              <a:t>17</a:t>
            </a:fld>
            <a:endParaRPr lang="de-DE" altLang="de-DE" sz="1300">
              <a:latin typeface="Times New Roman" panose="02020603050405020304"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de-DE" altLang="de-DE" dirty="0"/>
          </a:p>
        </p:txBody>
      </p:sp>
    </p:spTree>
    <p:extLst>
      <p:ext uri="{BB962C8B-B14F-4D97-AF65-F5344CB8AC3E}">
        <p14:creationId xmlns:p14="http://schemas.microsoft.com/office/powerpoint/2010/main" val="3408079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ECA6CB5-AE5F-49D9-B250-B67B6E499B53}" type="slidenum">
              <a:rPr lang="de-DE" altLang="de-DE" sz="1300" smtClean="0">
                <a:latin typeface="Times New Roman" panose="02020603050405020304" pitchFamily="18" charset="0"/>
              </a:rPr>
              <a:pPr>
                <a:spcBef>
                  <a:spcPct val="0"/>
                </a:spcBef>
              </a:pPr>
              <a:t>21</a:t>
            </a:fld>
            <a:endParaRPr lang="de-DE" altLang="de-DE" sz="1300">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de-DE" altLang="de-DE"/>
          </a:p>
        </p:txBody>
      </p:sp>
    </p:spTree>
    <p:extLst>
      <p:ext uri="{BB962C8B-B14F-4D97-AF65-F5344CB8AC3E}">
        <p14:creationId xmlns:p14="http://schemas.microsoft.com/office/powerpoint/2010/main" val="1928012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7CA60B8-8F57-40F2-871E-78B2063560FA}" type="slidenum">
              <a:rPr lang="de-DE" altLang="de-DE" sz="1300" smtClean="0">
                <a:latin typeface="Times New Roman" panose="02020603050405020304" pitchFamily="18" charset="0"/>
              </a:rPr>
              <a:pPr>
                <a:spcBef>
                  <a:spcPct val="0"/>
                </a:spcBef>
              </a:pPr>
              <a:t>22</a:t>
            </a:fld>
            <a:endParaRPr lang="de-DE" altLang="de-DE" sz="1300">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de-DE" altLang="de-DE"/>
              <a:t>(1) Kinder mit </a:t>
            </a:r>
            <a:r>
              <a:rPr lang="de-DE" altLang="de-DE" b="1"/>
              <a:t>nichtdeutscher Muttersprache</a:t>
            </a:r>
            <a:r>
              <a:rPr lang="de-DE" altLang="de-DE"/>
              <a:t>, bei denen nicht mindestens eine Erziehungsberechtigte oder ein Erziehungsberechtigter deutschsprachiger Herkunft ist, nehmen im ersten Halbjahr des Kalenderjahres, das dem Jahr des Eintritts der Vollzeitschulpflicht vorangeht, an einer </a:t>
            </a:r>
            <a:r>
              <a:rPr lang="de-DE" altLang="de-DE" b="1"/>
              <a:t>Sprachstandserhebung im Kindergarten</a:t>
            </a:r>
            <a:r>
              <a:rPr lang="de-DE" altLang="de-DE"/>
              <a:t> oder in einem Haus für Kinder teil. Besucht das Kind weder einen Kindergarten noch ein Haus für Kinder, führt die Sprachstandserhebung die Grundschule durch, in der die Schulpflicht voraussichtlich zu erfüllen ist.</a:t>
            </a:r>
          </a:p>
          <a:p>
            <a:pPr eaLnBrk="1" hangingPunct="1"/>
            <a:r>
              <a:rPr lang="de-DE" altLang="de-DE"/>
              <a:t>(2) Kinder, die nach dem Ergebnis der Sprachstandserhebung </a:t>
            </a:r>
            <a:r>
              <a:rPr lang="de-DE" altLang="de-DE" b="1"/>
              <a:t>nicht über hinreichende Deutschkenntnisse verfügen</a:t>
            </a:r>
            <a:r>
              <a:rPr lang="de-DE" altLang="de-DE"/>
              <a:t>, die für eine erfolgreiche Teilnahme am Unterricht der Grundschule notwendig sind, sollen einen </a:t>
            </a:r>
            <a:r>
              <a:rPr lang="de-DE" altLang="de-DE" b="1"/>
              <a:t>Vorkurs</a:t>
            </a:r>
            <a:r>
              <a:rPr lang="de-DE" altLang="de-DE"/>
              <a:t> </a:t>
            </a:r>
            <a:r>
              <a:rPr lang="de-DE" altLang="de-DE" b="1"/>
              <a:t>zur Förderung der deutschen Sprache</a:t>
            </a:r>
            <a:r>
              <a:rPr lang="de-DE" altLang="de-DE"/>
              <a:t> besuchen.</a:t>
            </a:r>
          </a:p>
          <a:p>
            <a:pPr eaLnBrk="1" hangingPunct="1"/>
            <a:r>
              <a:rPr lang="de-DE" altLang="de-DE"/>
              <a:t>(3) Die zuständige Grundschule kann ein Kind, das weder einen Kindergarten bzw. ein Haus für Kinder noch einen Vorkurs nach Abs. 2 besucht hat und bei dem im Rahmen der Schulanmeldung festgestellt wird, dass es </a:t>
            </a:r>
            <a:r>
              <a:rPr lang="de-DE" altLang="de-DE" b="1"/>
              <a:t>nicht über die notwendigen Deutschkenntnisse </a:t>
            </a:r>
            <a:r>
              <a:rPr lang="de-DE" altLang="de-DE"/>
              <a:t>verfügt, von der Aufnahme </a:t>
            </a:r>
            <a:r>
              <a:rPr lang="de-DE" altLang="de-DE" b="1"/>
              <a:t>zurückstellen</a:t>
            </a:r>
            <a:r>
              <a:rPr lang="de-DE" altLang="de-DE"/>
              <a:t> </a:t>
            </a:r>
            <a:r>
              <a:rPr lang="de-DE" altLang="de-DE" b="1"/>
              <a:t>und</a:t>
            </a:r>
            <a:r>
              <a:rPr lang="de-DE" altLang="de-DE"/>
              <a:t> das Kind </a:t>
            </a:r>
            <a:r>
              <a:rPr lang="de-DE" altLang="de-DE" b="1"/>
              <a:t>verpflichten</a:t>
            </a:r>
            <a:r>
              <a:rPr lang="de-DE" altLang="de-DE"/>
              <a:t>, im nächsten Schuljahr einen K</a:t>
            </a:r>
            <a:r>
              <a:rPr lang="de-DE" altLang="de-DE" b="1"/>
              <a:t>indergarten</a:t>
            </a:r>
            <a:r>
              <a:rPr lang="de-DE" altLang="de-DE"/>
              <a:t> bzw. ein Haus für Kinder mit integriertem </a:t>
            </a:r>
            <a:r>
              <a:rPr lang="de-DE" altLang="de-DE" b="1"/>
              <a:t>Vorkurs</a:t>
            </a:r>
            <a:r>
              <a:rPr lang="de-DE" altLang="de-DE"/>
              <a:t> </a:t>
            </a:r>
            <a:r>
              <a:rPr lang="de-DE" altLang="de-DE" b="1"/>
              <a:t>zu besuchen</a:t>
            </a:r>
            <a:r>
              <a:rPr lang="de-DE" altLang="de-DE"/>
              <a:t>.</a:t>
            </a:r>
          </a:p>
        </p:txBody>
      </p:sp>
    </p:spTree>
    <p:extLst>
      <p:ext uri="{BB962C8B-B14F-4D97-AF65-F5344CB8AC3E}">
        <p14:creationId xmlns:p14="http://schemas.microsoft.com/office/powerpoint/2010/main" val="27285594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24369CF-C4F9-4A9C-ABB8-109109A99F7B}" type="slidenum">
              <a:rPr lang="de-DE" altLang="de-DE" sz="1300" smtClean="0">
                <a:latin typeface="Times New Roman" panose="02020603050405020304" pitchFamily="18" charset="0"/>
              </a:rPr>
              <a:pPr>
                <a:spcBef>
                  <a:spcPct val="0"/>
                </a:spcBef>
              </a:pPr>
              <a:t>23</a:t>
            </a:fld>
            <a:endParaRPr lang="de-DE" altLang="de-DE" sz="1300">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xfrm>
            <a:off x="361950" y="4745038"/>
            <a:ext cx="6375400" cy="5153025"/>
          </a:xfrm>
          <a:noFill/>
        </p:spPr>
        <p:txBody>
          <a:bodyPr/>
          <a:lstStyle/>
          <a:p>
            <a:pPr eaLnBrk="1" hangingPunct="1">
              <a:lnSpc>
                <a:spcPct val="80000"/>
              </a:lnSpc>
            </a:pPr>
            <a:r>
              <a:rPr lang="de-DE" altLang="de-DE" sz="900"/>
              <a:t>(3) Schülerinnen und Schüler mit und ohne sonderpädagogischem Förderbedarf können </a:t>
            </a:r>
            <a:r>
              <a:rPr lang="de-DE" altLang="de-DE" sz="900" b="1"/>
              <a:t>gemeinsam in Schulen aller Schularten</a:t>
            </a:r>
            <a:r>
              <a:rPr lang="de-DE" altLang="de-DE" sz="900"/>
              <a:t> unterrichtet werden. Die allgemeinen Schulen werden bei ihrer Aufgabe … von den Förderschulen unterstützt.</a:t>
            </a:r>
          </a:p>
          <a:p>
            <a:pPr eaLnBrk="1" hangingPunct="1">
              <a:lnSpc>
                <a:spcPct val="80000"/>
              </a:lnSpc>
            </a:pPr>
            <a:r>
              <a:rPr lang="de-DE" altLang="de-DE" sz="900"/>
              <a:t>(5) Ein </a:t>
            </a:r>
            <a:r>
              <a:rPr lang="de-DE" altLang="de-DE" sz="900" b="1"/>
              <a:t>sonderpädagogischer Förderbedarf</a:t>
            </a:r>
            <a:r>
              <a:rPr lang="de-DE" altLang="de-DE" sz="900"/>
              <a:t> begründet </a:t>
            </a:r>
            <a:r>
              <a:rPr lang="de-DE" altLang="de-DE" sz="900" b="1"/>
              <a:t>nicht</a:t>
            </a:r>
            <a:r>
              <a:rPr lang="de-DE" altLang="de-DE" sz="900"/>
              <a:t> die </a:t>
            </a:r>
            <a:r>
              <a:rPr lang="de-DE" altLang="de-DE" sz="900" b="1"/>
              <a:t>Zugehörigkeit zu einer bestimmten Schulart.</a:t>
            </a:r>
          </a:p>
          <a:p>
            <a:pPr eaLnBrk="1" hangingPunct="1">
              <a:lnSpc>
                <a:spcPct val="80000"/>
              </a:lnSpc>
            </a:pPr>
            <a:r>
              <a:rPr lang="de-DE" altLang="de-DE" sz="900"/>
              <a:t>Aber: </a:t>
            </a:r>
          </a:p>
          <a:p>
            <a:pPr eaLnBrk="1" hangingPunct="1">
              <a:lnSpc>
                <a:spcPct val="80000"/>
              </a:lnSpc>
            </a:pPr>
            <a:r>
              <a:rPr lang="de-DE" altLang="de-DE" sz="900" b="1"/>
              <a:t>Schulartspezifische Regelungen</a:t>
            </a:r>
            <a:r>
              <a:rPr lang="de-DE" altLang="de-DE" sz="900"/>
              <a:t> für die Aufnahme, das Vorrücken, den Schulwechsel und die Durchführung von Prüfungen an weiterführenden Schulen </a:t>
            </a:r>
            <a:r>
              <a:rPr lang="de-DE" altLang="de-DE" sz="900" b="1"/>
              <a:t>bleiben unberührt</a:t>
            </a:r>
            <a:r>
              <a:rPr lang="de-DE" altLang="de-DE" sz="900"/>
              <a:t>.</a:t>
            </a:r>
          </a:p>
          <a:p>
            <a:pPr eaLnBrk="1" hangingPunct="1">
              <a:lnSpc>
                <a:spcPct val="80000"/>
              </a:lnSpc>
            </a:pPr>
            <a:r>
              <a:rPr lang="de-DE" altLang="de-DE" sz="900" b="1"/>
              <a:t>Schüler mit sonderpädagogischem Förderbedarf</a:t>
            </a:r>
            <a:r>
              <a:rPr lang="de-DE" altLang="de-DE" sz="900"/>
              <a:t> müssen an der allgemeinen Schule </a:t>
            </a:r>
            <a:r>
              <a:rPr lang="de-DE" altLang="de-DE" sz="900" b="1"/>
              <a:t>die Lernziele</a:t>
            </a:r>
            <a:r>
              <a:rPr lang="de-DE" altLang="de-DE" sz="900"/>
              <a:t> der besuchten Jahrgangsstufe </a:t>
            </a:r>
            <a:r>
              <a:rPr lang="de-DE" altLang="de-DE" sz="900" b="1"/>
              <a:t>nicht erreichen</a:t>
            </a:r>
            <a:r>
              <a:rPr lang="de-DE" altLang="de-DE" sz="900"/>
              <a:t>, soweit keine schulartspezifischen Voraussetzungen bestehen. Die Feststellung der Lernziele … durch einen </a:t>
            </a:r>
            <a:r>
              <a:rPr lang="de-DE" altLang="de-DE" sz="900" b="1"/>
              <a:t>individuellen Förderplan</a:t>
            </a:r>
            <a:r>
              <a:rPr lang="de-DE" altLang="de-DE" sz="900"/>
              <a:t> sowie den Nachteilsausgleich regeln die Schulordnungen.</a:t>
            </a:r>
          </a:p>
          <a:p>
            <a:pPr eaLnBrk="1" hangingPunct="1">
              <a:lnSpc>
                <a:spcPct val="80000"/>
              </a:lnSpc>
            </a:pPr>
            <a:r>
              <a:rPr lang="de-DE" altLang="de-DE" sz="900"/>
              <a:t>Schüler, die auf Grund ihres sonderpädagog. Förderbedarfs die Lernziele der Haupt/Mittelschulen und Berufsschulen nicht erreichen, </a:t>
            </a:r>
            <a:r>
              <a:rPr lang="de-DE" altLang="de-DE" sz="900" b="1"/>
              <a:t>erhalten ein Abschlusszeugnis</a:t>
            </a:r>
            <a:r>
              <a:rPr lang="de-DE" altLang="de-DE" sz="900"/>
              <a:t> ihrer Schule mit einer </a:t>
            </a:r>
            <a:r>
              <a:rPr lang="de-DE" altLang="de-DE" sz="900" b="1"/>
              <a:t>Beschreibung der erreichten individuellen Lernziele</a:t>
            </a:r>
            <a:r>
              <a:rPr lang="de-DE" altLang="de-DE" sz="900"/>
              <a:t> sowie eine Empfehlung über Möglichkeiten der beruflichen Eingliederung und zum weiteren Bildungsweg.</a:t>
            </a:r>
          </a:p>
          <a:p>
            <a:pPr eaLnBrk="1" hangingPunct="1">
              <a:lnSpc>
                <a:spcPct val="80000"/>
              </a:lnSpc>
            </a:pPr>
            <a:r>
              <a:rPr lang="de-DE" altLang="de-DE" sz="900"/>
              <a:t>(6) Die </a:t>
            </a:r>
            <a:r>
              <a:rPr lang="de-DE" altLang="de-DE" sz="900" b="1"/>
              <a:t>Zusammenarbeit</a:t>
            </a:r>
            <a:r>
              <a:rPr lang="de-DE" altLang="de-DE" sz="900"/>
              <a:t> zwischen Förderschulen und allgemeinen Schulen soll im Unterricht und im Schulleben besonders </a:t>
            </a:r>
            <a:r>
              <a:rPr lang="de-DE" altLang="de-DE" sz="900" b="1"/>
              <a:t>gefördert</a:t>
            </a:r>
            <a:r>
              <a:rPr lang="de-DE" altLang="de-DE" sz="900"/>
              <a:t> werden.</a:t>
            </a:r>
          </a:p>
          <a:p>
            <a:pPr eaLnBrk="1" hangingPunct="1">
              <a:lnSpc>
                <a:spcPct val="80000"/>
              </a:lnSpc>
            </a:pPr>
            <a:endParaRPr lang="de-DE" altLang="de-DE" sz="900"/>
          </a:p>
        </p:txBody>
      </p:sp>
    </p:spTree>
    <p:extLst>
      <p:ext uri="{BB962C8B-B14F-4D97-AF65-F5344CB8AC3E}">
        <p14:creationId xmlns:p14="http://schemas.microsoft.com/office/powerpoint/2010/main" val="1687014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FDD31E6-BDEC-48E5-A22D-BBC427278D28}" type="slidenum">
              <a:rPr lang="de-DE" altLang="de-DE" sz="1300" smtClean="0">
                <a:latin typeface="Times New Roman" panose="02020603050405020304" pitchFamily="18" charset="0"/>
              </a:rPr>
              <a:pPr>
                <a:spcBef>
                  <a:spcPct val="0"/>
                </a:spcBef>
              </a:pPr>
              <a:t>2</a:t>
            </a:fld>
            <a:endParaRPr lang="de-DE" altLang="de-DE" sz="1300">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de-DE" altLang="de-DE"/>
          </a:p>
        </p:txBody>
      </p:sp>
    </p:spTree>
    <p:extLst>
      <p:ext uri="{BB962C8B-B14F-4D97-AF65-F5344CB8AC3E}">
        <p14:creationId xmlns:p14="http://schemas.microsoft.com/office/powerpoint/2010/main" val="29067933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DA34BBA-881B-4FD3-8288-E63DB099D811}" type="slidenum">
              <a:rPr lang="de-DE" altLang="de-DE" sz="1300" smtClean="0">
                <a:latin typeface="Times New Roman" panose="02020603050405020304" pitchFamily="18" charset="0"/>
              </a:rPr>
              <a:pPr>
                <a:spcBef>
                  <a:spcPct val="0"/>
                </a:spcBef>
              </a:pPr>
              <a:t>26</a:t>
            </a:fld>
            <a:endParaRPr lang="de-DE" altLang="de-DE" sz="1300">
              <a:latin typeface="Times New Roman" panose="02020603050405020304" pitchFamily="18"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xfrm>
            <a:off x="361950" y="4745038"/>
            <a:ext cx="6451600" cy="5153025"/>
          </a:xfrm>
          <a:noFill/>
        </p:spPr>
        <p:txBody>
          <a:bodyPr/>
          <a:lstStyle/>
          <a:p>
            <a:pPr eaLnBrk="1" hangingPunct="1"/>
            <a:r>
              <a:rPr lang="de-DE" altLang="de-DE" sz="1300"/>
              <a:t>(2)  1Der Anmeldetermin soll im April liegen. 2Ort und Zeit werden von der Schulleiterin oder dem Schulleiter, in Gemeinden und Schulverbänden mit mehreren öffentlichen Grundschulen von der dienstältesten Schulleiterin oder vom dienstältesten Schulleiter, in kreisfreien Gemeinden vom Staatlichen Schulamt festgesetzt und ortsüblich bekannt gemacht.</a:t>
            </a:r>
          </a:p>
          <a:p>
            <a:pPr eaLnBrk="1" hangingPunct="1"/>
            <a:r>
              <a:rPr lang="de-DE" altLang="de-DE" sz="1300"/>
              <a:t>(3)  1Mindestens eine Erziehungsberechtigte oder ein Erziehungsberechtigter soll mit dem Kind persönlich zur Schulanmeldung kommen und die notwendigen Angaben zur Person des Kindes machen, die erforderlichenfalls durch entsprechende Urkunden zu belegen sind; bei Kindern mit nichtdeutscher Muttersprache sind auch Angaben über einen Besuch eines Kindergartens oder eines Vorkurses gemäß Art. 37A BayEUG zu machen. 2Informationen der Kindertageseinrichtungen zu dem Kind dürfen nur mit Einverständnis der Erziehungsberechtigten oder durch die Erziehungsberechtigten an die Schule weitergegeben werden. 3Ein in einem Heim untergebrachtes Kind kann von der Heimleitung angemeldet werden. 4Die Erziehungsberechtigten haben zur Schulanmeldung einen Nachweis über eine Schuleingangsuntersuchung nach Art.80 Satz 1 BayEUG mitzubringen; die Erziehungsberechtigten sollen die Schule informieren, soweit diese Untersuchung Feststellungen erbracht hat, die für die Unterrichtsgestaltung und das Schulleben von Bedeutung sind. 5Die Schule kann die Teilnahme an einem Verfahren zur Feststellung der Schulfähigkeit verlangen. 6Stellt die Schule fest, dass die Voraussetzungen für eine Unterrichtung an der Volksschule nach Art. 41 BayEUG nicht gegeben sind, lehnt sie die Aufnahme des Kindes schriftlich ab und weist die Erziehungsberechtigten auf die Pflicht zur Anmeldung an der voraussichtlich zuständigen Volksschule zur sonderpädagogischen Förderung hin. 7Bleibt zweifelhaft, ob die Voraussetzungen für einen Besuch der Volksschule nach Art.41 Abs.1  BayEUG gegeben sind, kann die Volksschule das Kind zunächst bis zu drei Monate probeweise aufnehmen und nach Ablauf der Probezeit abschließend entscheiden.</a:t>
            </a:r>
          </a:p>
        </p:txBody>
      </p:sp>
    </p:spTree>
    <p:extLst>
      <p:ext uri="{BB962C8B-B14F-4D97-AF65-F5344CB8AC3E}">
        <p14:creationId xmlns:p14="http://schemas.microsoft.com/office/powerpoint/2010/main" val="1130814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2C5A403-73D5-4B07-8BE9-FBF7322CC114}" type="slidenum">
              <a:rPr lang="de-DE" altLang="de-DE" sz="1300" smtClean="0">
                <a:latin typeface="Times New Roman" panose="02020603050405020304" pitchFamily="18" charset="0"/>
              </a:rPr>
              <a:pPr>
                <a:spcBef>
                  <a:spcPct val="0"/>
                </a:spcBef>
              </a:pPr>
              <a:t>27</a:t>
            </a:fld>
            <a:endParaRPr lang="de-DE" altLang="de-DE" sz="1300">
              <a:latin typeface="Times New Roman" panose="02020603050405020304" pitchFamily="18"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lnSpc>
                <a:spcPct val="80000"/>
              </a:lnSpc>
            </a:pPr>
            <a:r>
              <a:rPr lang="de-DE" altLang="de-DE" b="1" i="1"/>
              <a:t>Gemeinsame Bekanntmachung der Bayerischen Staatsministerien für Umwelt und Gesundheit und für Unterricht und Kultus vom 12. November 2010</a:t>
            </a:r>
          </a:p>
          <a:p>
            <a:pPr eaLnBrk="1" hangingPunct="1">
              <a:lnSpc>
                <a:spcPct val="80000"/>
              </a:lnSpc>
            </a:pPr>
            <a:r>
              <a:rPr lang="de-DE" altLang="de-DE" b="1" i="1"/>
              <a:t>Az.: 33b-G8224-2010/10-14 und IV 4-5S4363-6-11357</a:t>
            </a:r>
            <a:endParaRPr lang="de-DE" altLang="de-DE"/>
          </a:p>
          <a:p>
            <a:pPr eaLnBrk="1" hangingPunct="1">
              <a:lnSpc>
                <a:spcPct val="80000"/>
              </a:lnSpc>
            </a:pPr>
            <a:r>
              <a:rPr lang="de-DE" altLang="de-DE" sz="800"/>
              <a:t>2.1 Die </a:t>
            </a:r>
            <a:r>
              <a:rPr lang="de-DE" altLang="de-DE" sz="800" b="1"/>
              <a:t>Schuleingangsuntersuchung erfolgt auch bei Kindern</a:t>
            </a:r>
            <a:r>
              <a:rPr lang="de-DE" altLang="de-DE" sz="800"/>
              <a:t>, bei denen die Personensorgeberechtigten erwägen, einen </a:t>
            </a:r>
            <a:r>
              <a:rPr lang="de-DE" altLang="de-DE" sz="800" b="1"/>
              <a:t>Antrag auf Zurückstellung</a:t>
            </a:r>
            <a:r>
              <a:rPr lang="de-DE" altLang="de-DE" sz="800"/>
              <a:t> zu stellen. Erfolgt keine Einschulung im folgenden Schuljahr, so muss den Kindern nur bei Auffälligkeiten im Schuleingangsscreening oder der schulärztlichen Untersuchung, sowie bei einer Veränderung des Gesundheitszustands, eine zweite Untersuchung angeboten werden.</a:t>
            </a:r>
          </a:p>
          <a:p>
            <a:pPr eaLnBrk="1" hangingPunct="1">
              <a:lnSpc>
                <a:spcPct val="80000"/>
              </a:lnSpc>
            </a:pPr>
            <a:r>
              <a:rPr lang="de-DE" altLang="de-DE" sz="800"/>
              <a:t>2.2 Personensorgeberechtigte, die eine </a:t>
            </a:r>
            <a:r>
              <a:rPr lang="de-DE" altLang="de-DE" sz="800" b="1"/>
              <a:t>vorzeitige Einschulung</a:t>
            </a:r>
            <a:r>
              <a:rPr lang="de-DE" altLang="de-DE" sz="800"/>
              <a:t> ihres Kinds beabsichtigen, erhalten von der Schule die Information, dass ihr Kind an der </a:t>
            </a:r>
            <a:r>
              <a:rPr lang="de-DE" altLang="de-DE" sz="800" b="1"/>
              <a:t>Schuleingangsuntersuchung teilnehmen muss</a:t>
            </a:r>
            <a:r>
              <a:rPr lang="de-DE" altLang="de-DE" sz="800"/>
              <a:t>. Sie werden aufgefordert, sich bei der unteren Behörde für Gesundheit, Veterinärwesen, Ernährung und Verbraucherschutz zu melden.</a:t>
            </a:r>
          </a:p>
          <a:p>
            <a:pPr eaLnBrk="1" hangingPunct="1">
              <a:lnSpc>
                <a:spcPct val="80000"/>
              </a:lnSpc>
            </a:pPr>
            <a:r>
              <a:rPr lang="de-DE" altLang="de-DE" sz="800"/>
              <a:t>Die </a:t>
            </a:r>
            <a:r>
              <a:rPr lang="de-DE" altLang="de-DE" sz="800" b="1"/>
              <a:t>Einladung zur Schuleingangsuntersuchung erfolgt erst im Jahr vor der regulären Schulpflicht</a:t>
            </a:r>
            <a:r>
              <a:rPr lang="de-DE" altLang="de-DE" sz="800"/>
              <a:t> (die Kinder besuchen dann evtl. schon die erste Klasse). Haben diese Kinder bereits im Vorjahr an der Schuleingangsuntersuchung teilgenommen, so haben sie ihre Teilnahmepflicht erfüllt.</a:t>
            </a:r>
          </a:p>
          <a:p>
            <a:pPr eaLnBrk="1" hangingPunct="1">
              <a:lnSpc>
                <a:spcPct val="80000"/>
              </a:lnSpc>
            </a:pPr>
            <a:r>
              <a:rPr lang="de-DE" altLang="de-DE" sz="800"/>
              <a:t>2.3 Die Personensorgeberechtigten werden von den Gesundheitsämtern zum Untersuchungstermin ihres</a:t>
            </a:r>
          </a:p>
          <a:p>
            <a:pPr eaLnBrk="1" hangingPunct="1">
              <a:lnSpc>
                <a:spcPct val="80000"/>
              </a:lnSpc>
            </a:pPr>
            <a:r>
              <a:rPr lang="de-DE" altLang="de-DE" sz="800"/>
              <a:t>Kinds mit der Bitte um Anwesenheit schriftlich eingeladen. Bei der Untersuchung dürfen weitere Personen nur auf Wunsch der Personensorgeberechtigten oder mit deren Einwilligung zugegen sein oder soweit dies zur ordnungsgemäßen Durchführung der Untersuchung notwendig ist.</a:t>
            </a:r>
          </a:p>
          <a:p>
            <a:pPr eaLnBrk="1" hangingPunct="1">
              <a:lnSpc>
                <a:spcPct val="80000"/>
              </a:lnSpc>
            </a:pPr>
            <a:r>
              <a:rPr lang="de-DE" altLang="de-DE" sz="800"/>
              <a:t>2.4 Die </a:t>
            </a:r>
            <a:r>
              <a:rPr lang="de-DE" altLang="de-DE" sz="800" b="1"/>
              <a:t>Teilnahme an der Früherkennungsuntersuchung U9 ist nachzuweisen.</a:t>
            </a:r>
            <a:r>
              <a:rPr lang="de-DE" altLang="de-DE" sz="800"/>
              <a:t> Dies kann beispielsweise durch Vorlage des </a:t>
            </a:r>
            <a:r>
              <a:rPr lang="de-DE" altLang="de-DE" sz="800" b="1"/>
              <a:t>gelben Kinderuntersuchungshefts</a:t>
            </a:r>
            <a:r>
              <a:rPr lang="de-DE" altLang="de-DE" sz="800"/>
              <a:t>, eines </a:t>
            </a:r>
            <a:r>
              <a:rPr lang="de-DE" altLang="de-DE" sz="800" b="1"/>
              <a:t>ärztlichen Attests oder einer beglaubigten Kopie</a:t>
            </a:r>
            <a:r>
              <a:rPr lang="de-DE" altLang="de-DE" sz="800"/>
              <a:t> erfolgen. Eine einfache Kopie ist nicht ausreichend, weil dann Fälschungen nicht ausgeschlossen werden können. Eventuell anfallende Kosten für diesen Nachweis (beispielsweise durch Ausfertigung eines ärztlichen Attests) sind von den Personensorgeberechtigten selbst zu tragen. Die Personensorgeberechtigten sind für den Fall einer fehlenden U9 auf die Notwendigkeit einer ergänzenden schulärztlichen Untersuchung hinzuweisen.</a:t>
            </a:r>
          </a:p>
          <a:p>
            <a:pPr eaLnBrk="1" hangingPunct="1">
              <a:lnSpc>
                <a:spcPct val="80000"/>
              </a:lnSpc>
            </a:pPr>
            <a:r>
              <a:rPr lang="de-DE" altLang="de-DE" sz="800"/>
              <a:t>2.5 Eine ärztliche Untersuchung, die entsprechend den Richtlinien über die Früherkennung von Krankheiten bei Kindern bis zur Vollendung des sechsten Lebensjahrs („Kinderrichtlinien“) anstatt der Früherkennungsuntersuchung U9 durchgeführt worden ist, wird anerkannt. Dies gilt für Untersuchungen außerhalb des Zeitfensters für die Früherkennungsuntersuchung U9 (60–64 Monate) oder für Kinder, die im Ausland leben bzw. aus dem Ausland zugezogen sind. Eine entsprechende Bescheinigung ist bei den unteren Behörden für Gesundheit, Veterinärwesen, Ernährung und Verbraucherschutz vorzulegen. Diese Untersuchung ersetzt nicht die Teilnahme am Schuleingangsscreening.</a:t>
            </a:r>
          </a:p>
          <a:p>
            <a:pPr eaLnBrk="1" hangingPunct="1">
              <a:lnSpc>
                <a:spcPct val="80000"/>
              </a:lnSpc>
            </a:pPr>
            <a:r>
              <a:rPr lang="de-DE" altLang="de-DE" sz="800"/>
              <a:t>2.6 Die Einladung und die Mahnungen zur Schuleingangsuntersuchung sowie die Mitteilung über das Untersuchungsergebnis an die Schule erfolgen mit verbindlichen Formularen. </a:t>
            </a:r>
          </a:p>
          <a:p>
            <a:pPr eaLnBrk="1" hangingPunct="1">
              <a:lnSpc>
                <a:spcPct val="80000"/>
              </a:lnSpc>
            </a:pPr>
            <a:r>
              <a:rPr lang="de-DE" altLang="de-DE" sz="800"/>
              <a:t>2.7 </a:t>
            </a:r>
            <a:r>
              <a:rPr lang="de-DE" altLang="de-DE" sz="800" b="1"/>
              <a:t>Schulrelevante Befunde werden</a:t>
            </a:r>
            <a:r>
              <a:rPr lang="de-DE" altLang="de-DE" sz="800"/>
              <a:t> von den unteren Behörden für Gesundheit, Veterinärwesen, Ernährung und Verbraucherschutz </a:t>
            </a:r>
            <a:r>
              <a:rPr lang="de-DE" altLang="de-DE" sz="800" b="1"/>
              <a:t>an die Schulleitung übermittelt</a:t>
            </a:r>
            <a:r>
              <a:rPr lang="de-DE" altLang="de-DE" sz="800"/>
              <a:t>. Bei schulrelevanten Befunden handelt es sich </a:t>
            </a:r>
            <a:r>
              <a:rPr lang="de-DE" altLang="de-DE" sz="800" b="1"/>
              <a:t>zum Beispiel</a:t>
            </a:r>
            <a:r>
              <a:rPr lang="de-DE" altLang="de-DE" sz="800"/>
              <a:t> um </a:t>
            </a:r>
            <a:r>
              <a:rPr lang="de-DE" altLang="de-DE" sz="800" b="1"/>
              <a:t>hochgradige Beeinträchtigungen der Seh- und Hörfähigkeit oder Rollstuhlpflichtigkeit</a:t>
            </a:r>
            <a:r>
              <a:rPr lang="de-DE" altLang="de-DE" sz="800"/>
              <a:t>. Auf § 8 Abs. 2 Satz 2 Schulgespfl V wird hingewiesen. Die unteren Behörden für Gesundheit, Veterinärwesen, Ernährung und Verbraucherschutz weisen die Personensorgeberechtigten darauf hin, </a:t>
            </a:r>
            <a:r>
              <a:rPr lang="de-DE" altLang="de-DE" sz="800" b="1"/>
              <a:t>dass chronische Erkrankungen und andere Befunde des Kinds der Schule zum Wohle des Kinds mitgeteilt werden sollen</a:t>
            </a:r>
            <a:r>
              <a:rPr lang="de-DE" altLang="de-DE" sz="800"/>
              <a:t>. Eine entsprechende Mitteilung an die Schulleitung kann durch die unteren Behörden für Gesundheit, Veterinärwesen, Ernährung und Verbraucherschutz erfolgen, sofern die Personensorgeberechtigten schriftlich zugestimmt haben. Bestehen begründete Zweifel an der Fähigkeit des Kinds, eine Regelschule zu besuchen, so wird den Personensorgeberechtigten empfohlen, sich über die Aufnahme des Kinds in der Schule besonders beraten zu lassen.</a:t>
            </a:r>
          </a:p>
          <a:p>
            <a:pPr eaLnBrk="1" hangingPunct="1">
              <a:lnSpc>
                <a:spcPct val="80000"/>
              </a:lnSpc>
            </a:pPr>
            <a:endParaRPr lang="de-DE" altLang="de-DE" sz="800"/>
          </a:p>
        </p:txBody>
      </p:sp>
    </p:spTree>
    <p:extLst>
      <p:ext uri="{BB962C8B-B14F-4D97-AF65-F5344CB8AC3E}">
        <p14:creationId xmlns:p14="http://schemas.microsoft.com/office/powerpoint/2010/main" val="35355599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F29CB58-4BE6-4661-841F-E4B28131B017}" type="slidenum">
              <a:rPr lang="de-DE" altLang="de-DE" sz="1300" smtClean="0">
                <a:latin typeface="Times New Roman" panose="02020603050405020304" pitchFamily="18" charset="0"/>
              </a:rPr>
              <a:pPr>
                <a:spcBef>
                  <a:spcPct val="0"/>
                </a:spcBef>
              </a:pPr>
              <a:t>3</a:t>
            </a:fld>
            <a:endParaRPr lang="de-DE" altLang="de-DE" sz="1300">
              <a:latin typeface="Times New Roman" panose="02020603050405020304"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marL="198438" indent="-198438" eaLnBrk="1" hangingPunct="1"/>
            <a:endParaRPr lang="de-DE" altLang="de-DE" sz="1300" dirty="0"/>
          </a:p>
        </p:txBody>
      </p:sp>
    </p:spTree>
    <p:extLst>
      <p:ext uri="{BB962C8B-B14F-4D97-AF65-F5344CB8AC3E}">
        <p14:creationId xmlns:p14="http://schemas.microsoft.com/office/powerpoint/2010/main" val="133912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F29CB58-4BE6-4661-841F-E4B28131B017}" type="slidenum">
              <a:rPr lang="de-DE" altLang="de-DE" sz="1300" smtClean="0">
                <a:latin typeface="Times New Roman" panose="02020603050405020304" pitchFamily="18" charset="0"/>
              </a:rPr>
              <a:pPr>
                <a:spcBef>
                  <a:spcPct val="0"/>
                </a:spcBef>
              </a:pPr>
              <a:t>4</a:t>
            </a:fld>
            <a:endParaRPr lang="de-DE" altLang="de-DE" sz="1300">
              <a:latin typeface="Times New Roman" panose="02020603050405020304"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marL="198438" indent="-198438" eaLnBrk="1" hangingPunct="1"/>
            <a:endParaRPr lang="de-DE" altLang="de-DE" sz="1300" dirty="0"/>
          </a:p>
        </p:txBody>
      </p:sp>
    </p:spTree>
    <p:extLst>
      <p:ext uri="{BB962C8B-B14F-4D97-AF65-F5344CB8AC3E}">
        <p14:creationId xmlns:p14="http://schemas.microsoft.com/office/powerpoint/2010/main" val="13658151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61D6B62-F806-42EB-855E-1CBE51F81D3D}" type="slidenum">
              <a:rPr lang="de-DE" altLang="de-DE" sz="1300" smtClean="0">
                <a:latin typeface="Times New Roman" panose="02020603050405020304" pitchFamily="18" charset="0"/>
              </a:rPr>
              <a:pPr>
                <a:spcBef>
                  <a:spcPct val="0"/>
                </a:spcBef>
              </a:pPr>
              <a:t>5</a:t>
            </a:fld>
            <a:endParaRPr lang="de-DE" altLang="de-DE" sz="1300">
              <a:latin typeface="Times New Roman" panose="02020603050405020304" pitchFamily="18"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514350" y="4860925"/>
            <a:ext cx="6146800" cy="4887913"/>
          </a:xfrm>
          <a:noFill/>
        </p:spPr>
        <p:txBody>
          <a:bodyPr/>
          <a:lstStyle/>
          <a:p>
            <a:pPr marL="198438" indent="-198438" eaLnBrk="1" hangingPunct="1"/>
            <a:r>
              <a:rPr lang="de-DE" altLang="de-DE" sz="900" b="1" dirty="0" err="1"/>
              <a:t>GrSO</a:t>
            </a:r>
            <a:r>
              <a:rPr lang="de-DE" altLang="de-DE" sz="900" b="1" dirty="0"/>
              <a:t> (Grundschulordnung) § 21</a:t>
            </a:r>
          </a:p>
          <a:p>
            <a:pPr marL="198438" indent="-198438" eaLnBrk="1" hangingPunct="1"/>
            <a:r>
              <a:rPr lang="de-DE" altLang="de-DE" sz="900" dirty="0"/>
              <a:t>Ein Antrag auf vorzeitige Einschulung ist </a:t>
            </a:r>
            <a:r>
              <a:rPr lang="de-DE" altLang="de-DE" sz="900" b="1" dirty="0"/>
              <a:t>spätestens bei der Schulanmeldung</a:t>
            </a:r>
            <a:r>
              <a:rPr lang="de-DE" altLang="de-DE" sz="900" dirty="0"/>
              <a:t> zu stellen. Kinder, die erst </a:t>
            </a:r>
            <a:r>
              <a:rPr lang="de-DE" altLang="de-DE" sz="900" b="1" dirty="0"/>
              <a:t>nach dem 31. Dezember </a:t>
            </a:r>
            <a:r>
              <a:rPr lang="de-DE" altLang="de-DE" sz="900" dirty="0"/>
              <a:t>des laufenden Jahres sechs Jahre alt werden, benötigen ein </a:t>
            </a:r>
            <a:r>
              <a:rPr lang="de-DE" altLang="de-DE" sz="900" b="1" dirty="0"/>
              <a:t>schulpsychologisches Gutachten</a:t>
            </a:r>
            <a:r>
              <a:rPr lang="de-DE" altLang="de-DE" sz="900" dirty="0"/>
              <a:t>. Auch hier ist der Antrag spätestens bei der Schulanmeldung zu stellen. Der Schule bzw. den untersuchenden Schulpsychologen muss ausreichend Zeit zur Verfügung stehen, um Schuleingangstests im Einzelverfahren und als Gruppentests durchzuführen zu können. Eine nachträgliche Organisation von Gruppentestverfahren ist in der Regel nach Abschluss der Schulanmeldung nicht möglich.</a:t>
            </a:r>
          </a:p>
          <a:p>
            <a:pPr marL="198438" indent="-198438" eaLnBrk="1" hangingPunct="1"/>
            <a:r>
              <a:rPr lang="de-DE" altLang="de-DE" sz="900" dirty="0"/>
              <a:t>Erziehungsberechtigte können ein auf Antrag eingeschultes Kind nach dem 31. Juli nicht mehr abmelden.</a:t>
            </a:r>
          </a:p>
          <a:p>
            <a:pPr marL="198438" indent="-198438" eaLnBrk="1" hangingPunct="1"/>
            <a:r>
              <a:rPr lang="de-DE" altLang="de-DE" sz="900" dirty="0"/>
              <a:t>Eine testdiagnostische Überprüfung ist bei Kindern, die noch im Einschulungsjahr sechs Jahre alt werden (Oktober, November, Dezember), nicht mehr automatisch erforderlich, kann jedoch von der Schulleitung im Einzelfall angeordnet werden.</a:t>
            </a:r>
          </a:p>
          <a:p>
            <a:pPr marL="198438" indent="-198438" eaLnBrk="1" hangingPunct="1"/>
            <a:r>
              <a:rPr lang="de-DE" altLang="de-DE" sz="900" dirty="0"/>
              <a:t>Besonders schwer fällt die Entscheidung bei Kindern, die ein uneinheitliches Entwicklungsbild aufweisen, eine sog. </a:t>
            </a:r>
            <a:r>
              <a:rPr lang="de-DE" altLang="de-DE" sz="900" dirty="0" err="1"/>
              <a:t>Dyssynchronie</a:t>
            </a:r>
            <a:r>
              <a:rPr lang="de-DE" altLang="de-DE" sz="900" dirty="0"/>
              <a:t>. Sie sind nur bedingt in das o. g. Schema einzuordnen, müssen sich aber nach erfolgter Schulaufnahme im Schulsystem behaupten. Eine </a:t>
            </a:r>
            <a:r>
              <a:rPr lang="de-DE" altLang="de-DE" sz="900" dirty="0" err="1"/>
              <a:t>dyssynchrone</a:t>
            </a:r>
            <a:r>
              <a:rPr lang="de-DE" altLang="de-DE" sz="900" dirty="0"/>
              <a:t> Entwicklung findet sich häufig bei intellektuell besonders begabten Kindern. Während sie in ihrer sprachlichen Kompetenz und/ oder in ihren mathematischen Fähigkeiten ihrer Altersgruppe weit voraus sind, ergeben sich oft Bedenken hinsichtlich der sozialen Kompetenz, der emotionalen Stabilität oder auch der Motorik. Die </a:t>
            </a:r>
            <a:r>
              <a:rPr lang="de-DE" altLang="de-DE" sz="900" dirty="0" err="1"/>
              <a:t>dyssynchrone</a:t>
            </a:r>
            <a:r>
              <a:rPr lang="de-DE" altLang="de-DE" sz="900" dirty="0"/>
              <a:t> Entwicklung kann mit zwei ‚Ansätzen erklärt werden:</a:t>
            </a:r>
          </a:p>
          <a:p>
            <a:pPr marL="198438" indent="-198438" eaLnBrk="1" hangingPunct="1"/>
            <a:r>
              <a:rPr lang="de-DE" altLang="de-DE" sz="900" dirty="0"/>
              <a:t>Aufgrund der besonders guten, intellektuellen Entwicklung eines Kindes wird auf die übrigen Persönlichkeitsvariablen geschlossen. Konkret heißt das: Wenn ich mich mit einem Kind auf einem hohen sprachlichen Niveau unterhalten kann, erwarte ich nicht, dass es bei Enttäuschungen bockt oder weint. Dieses Verhalten wird als unreif oder defizitär wahrgenommen, weil die Erwartungshaltung höher ist. Es handelt sich aber nicht wirklich um einen Entwicklungsrückstand, sondern eher um eine altersgemäße, emotionale Verhaltensweise, die nur im Vergleich zur weit vorangeschrittenen intellektuellen Entwicklung abfällt. Die „Enttäuschung“ beruht  auf einer zu hohen Erwartungshaltung.</a:t>
            </a:r>
          </a:p>
          <a:p>
            <a:pPr marL="198438" indent="-198438" eaLnBrk="1" hangingPunct="1"/>
            <a:r>
              <a:rPr lang="de-DE" altLang="de-DE" sz="900" dirty="0"/>
              <a:t>Die Entwicklung des Kindes ist einseitig verlaufen. Individuelle Erfolge und positive Rückmeldungen sind für ein Kind leichter auf dem Gebiet zu erreichen, die seine Stärken sind. Weniger gut ausgeprägte Fähigkeiten werden nicht gern unter Beweis gestellt, da hier das Risiko des Versagens viel höher ist. Damit entfallen natürlich auch die Übung und die Erfahrung, am Erfolg arbeiten zu können. Die Frustrationstoleranz wird nicht trainiert. Es kommt zu einer einseitigen Weiterentwicklung im Stärkebereich und mangelnder Übung bei absinkender Kompetenz im Schwächebereich.</a:t>
            </a:r>
          </a:p>
          <a:p>
            <a:pPr marL="198438" indent="-198438" eaLnBrk="1" hangingPunct="1"/>
            <a:endParaRPr lang="de-DE" altLang="de-DE" sz="900" dirty="0"/>
          </a:p>
        </p:txBody>
      </p:sp>
    </p:spTree>
    <p:extLst>
      <p:ext uri="{BB962C8B-B14F-4D97-AF65-F5344CB8AC3E}">
        <p14:creationId xmlns:p14="http://schemas.microsoft.com/office/powerpoint/2010/main" val="4141375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692D05C-7AD5-4679-9C9D-2FE0DA8EDDFA}" type="slidenum">
              <a:rPr lang="de-DE" altLang="de-DE" sz="1300" smtClean="0">
                <a:latin typeface="Times New Roman" panose="02020603050405020304" pitchFamily="18" charset="0"/>
              </a:rPr>
              <a:pPr>
                <a:spcBef>
                  <a:spcPct val="0"/>
                </a:spcBef>
              </a:pPr>
              <a:t>6</a:t>
            </a:fld>
            <a:endParaRPr lang="de-DE" altLang="de-DE" sz="1300">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514350" y="4745038"/>
            <a:ext cx="6373813" cy="5227637"/>
          </a:xfrm>
          <a:noFill/>
        </p:spPr>
        <p:txBody>
          <a:bodyPr/>
          <a:lstStyle/>
          <a:p>
            <a:pPr marL="198438" indent="-198438" eaLnBrk="1" hangingPunct="1">
              <a:lnSpc>
                <a:spcPct val="90000"/>
              </a:lnSpc>
            </a:pPr>
            <a:r>
              <a:rPr lang="de-DE" altLang="de-DE" sz="900" b="1" dirty="0"/>
              <a:t>Vorzeitige Einschulung</a:t>
            </a:r>
            <a:endParaRPr lang="de-DE" altLang="de-DE" sz="900" dirty="0"/>
          </a:p>
          <a:p>
            <a:pPr marL="198438" indent="-198438" eaLnBrk="1" hangingPunct="1">
              <a:lnSpc>
                <a:spcPct val="90000"/>
              </a:lnSpc>
            </a:pPr>
            <a:r>
              <a:rPr lang="de-DE" altLang="de-DE" sz="900" dirty="0"/>
              <a:t>Ein Antrag auf vorzeitige Einschulung ist </a:t>
            </a:r>
            <a:r>
              <a:rPr lang="de-DE" altLang="de-DE" sz="900" b="1" dirty="0"/>
              <a:t>spätestens bei der Schulanmeldung</a:t>
            </a:r>
            <a:r>
              <a:rPr lang="de-DE" altLang="de-DE" sz="900" dirty="0"/>
              <a:t> zu stellen. Kinder, die erst </a:t>
            </a:r>
            <a:r>
              <a:rPr lang="de-DE" altLang="de-DE" sz="900" b="1" dirty="0"/>
              <a:t>nach dem 31. Dezember </a:t>
            </a:r>
            <a:r>
              <a:rPr lang="de-DE" altLang="de-DE" sz="900" dirty="0"/>
              <a:t>des laufenden Jahres sechs Jahre alt werden, benötigen ein </a:t>
            </a:r>
            <a:r>
              <a:rPr lang="de-DE" altLang="de-DE" sz="900" b="1" dirty="0"/>
              <a:t>schulpsychologisches Gutachten</a:t>
            </a:r>
            <a:r>
              <a:rPr lang="de-DE" altLang="de-DE" sz="900" dirty="0"/>
              <a:t>. Auch hier ist der Antrag spätestens bei der Schulanmeldung zu stellen. Der Schule bzw. den untersuchenden Schulpsychologen muss ausreichend Zeit zur Verfügung stehen, um Schuleingangstests im Einzelverfahren und als Gruppentests durchzuführen zu können. Eine nachträgliche Organisation von Gruppentestverfahren ist in der Regel nach Abschluss der Schulanmeldung nicht möglich.</a:t>
            </a:r>
          </a:p>
          <a:p>
            <a:pPr marL="198438" indent="-198438" eaLnBrk="1" hangingPunct="1">
              <a:lnSpc>
                <a:spcPct val="90000"/>
              </a:lnSpc>
            </a:pPr>
            <a:r>
              <a:rPr lang="de-DE" altLang="de-DE" sz="900" dirty="0"/>
              <a:t>Erziehungsberechtigte können ein auf Antrag eingeschultes Kind nach dem 31. Juli nicht mehr abmelden.</a:t>
            </a:r>
          </a:p>
          <a:p>
            <a:pPr marL="198438" indent="-198438" eaLnBrk="1" hangingPunct="1">
              <a:lnSpc>
                <a:spcPct val="90000"/>
              </a:lnSpc>
            </a:pPr>
            <a:r>
              <a:rPr lang="de-DE" altLang="de-DE" sz="900" dirty="0"/>
              <a:t>Eine testdiagnostische Überprüfung ist bei Kindern, die noch im Einschulungsjahr sechs Jahre alt werden (Oktober, November, Dezember), nicht mehr automatisch erforderlich, kann jedoch von der Schulleitung im Einzelfall angeordnet werden.</a:t>
            </a:r>
          </a:p>
          <a:p>
            <a:pPr marL="198438" indent="-198438" eaLnBrk="1" hangingPunct="1">
              <a:lnSpc>
                <a:spcPct val="90000"/>
              </a:lnSpc>
            </a:pPr>
            <a:r>
              <a:rPr lang="de-DE" altLang="de-DE" sz="900" dirty="0"/>
              <a:t>Besonders schwer fällt die Entscheidung bei Kindern, die ein uneinheitliches Entwicklungsbild aufweisen, eine sog. </a:t>
            </a:r>
            <a:r>
              <a:rPr lang="de-DE" altLang="de-DE" sz="900" dirty="0" err="1"/>
              <a:t>Dyssynchronie</a:t>
            </a:r>
            <a:r>
              <a:rPr lang="de-DE" altLang="de-DE" sz="900" dirty="0"/>
              <a:t>. Sie sind nur bedingt in das o. g. Schema einzuordnen, müssen sich aber nach erfolgter Schulaufnahme im Schulsystem behaupten. Eine </a:t>
            </a:r>
            <a:r>
              <a:rPr lang="de-DE" altLang="de-DE" sz="900" dirty="0" err="1"/>
              <a:t>dyssynchrone</a:t>
            </a:r>
            <a:r>
              <a:rPr lang="de-DE" altLang="de-DE" sz="900" dirty="0"/>
              <a:t> Entwicklung findet sich häufig bei intellektuell besonders begabten Kindern. Während sie in ihrer sprachlichen Kompetenz und/ oder in ihren mathematischen Fähigkeiten ihrer Altersgruppe weit voraus sind, ergeben sich oft Bedenken hinsichtlich der sozialen Kompetenz, der emotionalen Stabilität oder auch der Motorik. Die </a:t>
            </a:r>
            <a:r>
              <a:rPr lang="de-DE" altLang="de-DE" sz="900" dirty="0" err="1"/>
              <a:t>dyssynchrone</a:t>
            </a:r>
            <a:r>
              <a:rPr lang="de-DE" altLang="de-DE" sz="900" dirty="0"/>
              <a:t> Entwicklung kann mit zwei ‚Ansätzen erklärt werden:</a:t>
            </a:r>
          </a:p>
          <a:p>
            <a:pPr marL="198438" indent="-198438" eaLnBrk="1" hangingPunct="1">
              <a:lnSpc>
                <a:spcPct val="90000"/>
              </a:lnSpc>
            </a:pPr>
            <a:r>
              <a:rPr lang="de-DE" altLang="de-DE" sz="900" dirty="0"/>
              <a:t>Aufgrund der besonders guten, intellektuellen Entwicklung eines Kindes wird auf die übrigen Persönlichkeitsvariablen geschlossen. Konkret heißt das: Wenn ich mich mit einem Kind auf einem hohen sprachlichen Niveau unterhalten kann, erwarte ich nicht, dass es bei Enttäuschungen bockt oder weint. Dieses Verhalten wird als unreif oder defizitär wahrgenommen, weil die Erwartungshaltung höher ist. Es handelt sich aber nicht wirklich um einen Entwicklungsrückstand, sondern eher um eine altersgemäße, emotionale Verhaltensweise, die nur im Vergleich zur weit vorangeschrittenen intellektuellen Entwicklung abfällt. Die „Enttäuschung“ beruht  auf einer zu hohen Erwartungshaltung.</a:t>
            </a:r>
          </a:p>
          <a:p>
            <a:pPr marL="198438" indent="-198438" eaLnBrk="1" hangingPunct="1">
              <a:lnSpc>
                <a:spcPct val="90000"/>
              </a:lnSpc>
            </a:pPr>
            <a:r>
              <a:rPr lang="de-DE" altLang="de-DE" sz="900" dirty="0"/>
              <a:t>Die Entwicklung des Kindes ist einseitig verlaufen. Individuelle Erfolge und positive Rückmeldungen sind für ein Kind leichter auf dem Gebiet zu erreichen, die seine Stärken sind. Weniger gut ausgeprägte Fähigkeiten werden nicht gern unter Beweis gestellt, da hier das Risiko des Versagens viel höher ist. Damit entfallen natürlich auch die Übung und die Erfahrung, am Erfolg arbeiten zu können. Die Frustrationstoleranz wird nicht trainiert. Es kommt zu einer einseitigen Weiterentwicklung im Stärkebereich und mangelnder Übung bei absinkender Kompetenz im Schwächebereich.</a:t>
            </a:r>
          </a:p>
          <a:p>
            <a:pPr marL="198438" indent="-198438" eaLnBrk="1" hangingPunct="1">
              <a:lnSpc>
                <a:spcPct val="90000"/>
              </a:lnSpc>
            </a:pPr>
            <a:r>
              <a:rPr lang="de-DE" altLang="de-DE" sz="900" dirty="0"/>
              <a:t>Da die Schule aber, wie oben bereits geschildert, von breit gefächerten Schulfähigkeitsvoraussetzungen ausgeht, müssen im Hinblick auf einen erfolgreichen Schulstart Stärken und Schwächen beim Kind erfasst werden, um dann nach Kompensationsmöglichkeiten zu suchen. Im Einzelfall wird es auch zu einer Gewichtung kommen müssen, das heißt, die Entscheidung für oder gegen eine Einschulung eines Kindes mit </a:t>
            </a:r>
            <a:r>
              <a:rPr lang="de-DE" altLang="de-DE" sz="900" dirty="0" err="1"/>
              <a:t>dyssynchronem</a:t>
            </a:r>
            <a:r>
              <a:rPr lang="de-DE" altLang="de-DE" sz="900" dirty="0"/>
              <a:t> Entwicklungsstand wird Vor- und Nachteile aufweisen. Letztlich muss hier in jedem Einzelfall in vertrauensvoller Zusammenarbeit aller am Prozess Beteiligten zum Wohle des Kindes entschieden werden. </a:t>
            </a:r>
          </a:p>
        </p:txBody>
      </p:sp>
    </p:spTree>
    <p:extLst>
      <p:ext uri="{BB962C8B-B14F-4D97-AF65-F5344CB8AC3E}">
        <p14:creationId xmlns:p14="http://schemas.microsoft.com/office/powerpoint/2010/main" val="801221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76BF9A5-A97F-4207-8375-92EE1DAE4CDD}" type="slidenum">
              <a:rPr lang="de-DE" altLang="de-DE" sz="1300" smtClean="0">
                <a:latin typeface="Times New Roman" panose="02020603050405020304" pitchFamily="18" charset="0"/>
              </a:rPr>
              <a:pPr>
                <a:spcBef>
                  <a:spcPct val="0"/>
                </a:spcBef>
              </a:pPr>
              <a:t>7</a:t>
            </a:fld>
            <a:endParaRPr lang="de-DE" altLang="de-DE" sz="1300">
              <a:latin typeface="Times New Roman" panose="02020603050405020304"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285750" y="4668838"/>
            <a:ext cx="6586538" cy="5229225"/>
          </a:xfrm>
          <a:noFill/>
        </p:spPr>
        <p:txBody>
          <a:bodyPr/>
          <a:lstStyle/>
          <a:p>
            <a:pPr marL="198438" indent="-198438" eaLnBrk="1" hangingPunct="1">
              <a:lnSpc>
                <a:spcPct val="90000"/>
              </a:lnSpc>
            </a:pPr>
            <a:r>
              <a:rPr lang="de-DE" altLang="de-DE" sz="900" i="1"/>
              <a:t>(2) 1  Ein Kind, das am 30. September mindestens sechs Jahre alt ist, kann für ein Schuljahr von der Aufnahme in die Grundschule zurückgestellt werden, wenn zu erwarten ist, dass das Kind voraussichtlich erst ein Schuljahr später mit Erfolg oder nach Maßgabe von Art. 41 Abs. 1 am Unterricht der Grundschule teilnehmen kann. 2  Die Zurückstellung soll vor Aufnahme des Unterrichts verfügt werden; sie ist noch bis zum 30. November zulässig, wenn sich erst innerhalb dieser Frist herausstellt, dass die Voraussetzungen für eine Zurückstellung gegeben sind. 3  Die Zurückstellung ist nur einmal zulässig; Art. 41 Abs. 2 bleibt unberührt. 4  Vor der Entscheidung hat die Schule die Erziehungsberechtigten zu hören. 5  </a:t>
            </a:r>
            <a:endParaRPr lang="de-DE" altLang="de-DE" sz="900"/>
          </a:p>
          <a:p>
            <a:pPr marL="198438" indent="-198438" eaLnBrk="1" hangingPunct="1">
              <a:lnSpc>
                <a:spcPct val="90000"/>
              </a:lnSpc>
            </a:pPr>
            <a:r>
              <a:rPr lang="de-DE" altLang="de-DE" sz="900"/>
              <a:t>Ein schulpflichtiges Kind muss in jedem Fall an der zuständigen Schule angemeldet werden. Die Entscheidung über die Zurückstellung trifft die Schulleitung der Grundschule! Eine sorgfältige Diagnose ist die Voraussetzung für eine am Wohle des Kindes orientierte Entscheidung. Handelt es sich z.B. um einen allgemeinen, körperlichen und intellektuellen Entwicklungsrückstand, wie er manchmal bei Frühgeburten oder chronisch erkrankten Kleinkindern zu beobachten ist, so kann ein weiteres Jahr im Kindergarten ausreichen, um die Entwicklungsverzögerung aufzuholen. Im Einzelfall jedoch garantiert ein weiteres Besuchsjahr im Kindergarten nicht automatisch die erhoffte Schulfähigkeit. Häufig sind gezielte Maßnahmen notwendig, um Entwicklungsrückstände auszugleichen.</a:t>
            </a:r>
          </a:p>
          <a:p>
            <a:pPr marL="198438" indent="-198438" eaLnBrk="1" hangingPunct="1">
              <a:lnSpc>
                <a:spcPct val="90000"/>
              </a:lnSpc>
            </a:pPr>
            <a:r>
              <a:rPr lang="de-DE" altLang="de-DE" sz="900"/>
              <a:t>Die Zurückstellung von Kindern mit zu geringen deutschen Sprachkenntnissen führt nur dann zum gewünschten Erfolg, wenn das verbleibende Jahr bis zur Einschulung intensiv genutzt wird. Das Kind sollte im verbleibenden Jahr unbedingt einen Kindergarten besuchen und vom angebotenen Vorkurs Deutsch Gebrauch machen (verpflichtend für Kinder, die wegen zu geringer Deutschkenntnisse zurückgestellt wurden!). Über die Angebote zum Vorkurs informiert die Grundschule. Insgesamt sollte eine Zurückstellung immer im Zusammenhang mit einem Förderkonzept gesehen werden, sinnvoll kann auch der Besuch einer schulvorbereitenden Einrichtung (SVE) sein. Das Förderkonzept muss die lokalen Angebote und die aktuellen Rahmenbedingungen berücksichtigen. Nicht alle Einrichtungen sind für Eltern und Kinder problemlos zu erreichen, nicht jede Grundschulklasse stellt automatisch eine Überforderung dar, nicht jedes Abwarten unter denselben häuslichen Bedingungen fördert die Weiterentwicklung. Im Einzelfall denkbar sind folgende Alternativen zur Zurückstellung:</a:t>
            </a:r>
            <a:endParaRPr lang="de-DE" altLang="de-DE" sz="900" u="sng"/>
          </a:p>
          <a:p>
            <a:pPr marL="198438" indent="-198438" eaLnBrk="1" hangingPunct="1">
              <a:lnSpc>
                <a:spcPct val="90000"/>
              </a:lnSpc>
            </a:pPr>
            <a:r>
              <a:rPr lang="de-DE" altLang="de-DE" sz="900" u="sng"/>
              <a:t>Therapeutische Intervention und Begleitung</a:t>
            </a:r>
            <a:r>
              <a:rPr lang="de-DE" altLang="de-DE" sz="900"/>
              <a:t> vor und während des ersten Schuljahres, z.B. bei schlecht entwickelter Feinmotorik, Hyperaktivität, sozialer Unsicherheit. </a:t>
            </a:r>
          </a:p>
          <a:p>
            <a:pPr marL="198438" indent="-198438" eaLnBrk="1" hangingPunct="1">
              <a:lnSpc>
                <a:spcPct val="90000"/>
              </a:lnSpc>
            </a:pPr>
            <a:r>
              <a:rPr lang="de-DE" altLang="de-DE" sz="900"/>
              <a:t>Aufnahme in die erste Jahrgangsstufe der </a:t>
            </a:r>
            <a:r>
              <a:rPr lang="de-DE" altLang="de-DE" sz="900" u="sng"/>
              <a:t>Sprachheilschule</a:t>
            </a:r>
            <a:r>
              <a:rPr lang="de-DE" altLang="de-DE" sz="900"/>
              <a:t> (Volksschule zur sonderpädagogischen Förderung, Förderschwerpunkt Sprache), z.B. bei Problemen in der Sprachentwicklung, Stottern, Lispeln, Stammeln, Dysgrammatismus. </a:t>
            </a:r>
          </a:p>
          <a:p>
            <a:pPr marL="198438" indent="-198438" eaLnBrk="1" hangingPunct="1">
              <a:lnSpc>
                <a:spcPct val="90000"/>
              </a:lnSpc>
            </a:pPr>
            <a:r>
              <a:rPr lang="de-DE" altLang="de-DE" sz="900"/>
              <a:t>Aufnahme in die </a:t>
            </a:r>
            <a:r>
              <a:rPr lang="de-DE" altLang="de-DE" sz="900" u="sng"/>
              <a:t>Diagnose-und Förderklasse (DFK)</a:t>
            </a:r>
            <a:r>
              <a:rPr lang="de-DE" altLang="de-DE" sz="900"/>
              <a:t> eines Förderzentrums. Hier wird der Unterricht der ersten beiden Grundschuljahre auf drei Jahre (1a, 1b, 2) ausdehnt und in kleineren Klassen intensiv auf die Bedürfnisse der Kinder eingegangen. </a:t>
            </a:r>
          </a:p>
          <a:p>
            <a:pPr marL="198438" indent="-198438" eaLnBrk="1" hangingPunct="1">
              <a:lnSpc>
                <a:spcPct val="90000"/>
              </a:lnSpc>
            </a:pPr>
            <a:r>
              <a:rPr lang="de-DE" altLang="de-DE" sz="900"/>
              <a:t>Besuch einer </a:t>
            </a:r>
            <a:r>
              <a:rPr lang="de-DE" altLang="de-DE" sz="900" u="sng"/>
              <a:t>heilpädagogischen Einrichtung</a:t>
            </a:r>
            <a:r>
              <a:rPr lang="de-DE" altLang="de-DE" sz="900"/>
              <a:t> begleitend zur ersten Klasse (heilpädagogischer Hort), z.B. bei Defiziten in der emotionalen oder sozialen Entwicklung. </a:t>
            </a:r>
          </a:p>
          <a:p>
            <a:pPr marL="198438" indent="-198438" eaLnBrk="1" hangingPunct="1">
              <a:lnSpc>
                <a:spcPct val="90000"/>
              </a:lnSpc>
            </a:pPr>
            <a:r>
              <a:rPr lang="de-DE" altLang="de-DE" sz="900"/>
              <a:t>Begleitende </a:t>
            </a:r>
            <a:r>
              <a:rPr lang="de-DE" altLang="de-DE" sz="900" u="sng"/>
              <a:t>Förderung in der Grundschule</a:t>
            </a:r>
            <a:r>
              <a:rPr lang="de-DE" altLang="de-DE" sz="900"/>
              <a:t> durch Differenzierungsmaßnahmen, pädagogische Assistenten, mobiler sonderpädagogischer Dienst (MSD) z.B. bei Schwierigkeiten im Zusammenhang mit dem Lesen- und Schreibenlernen.</a:t>
            </a:r>
          </a:p>
          <a:p>
            <a:pPr marL="198438" indent="-198438" eaLnBrk="1" hangingPunct="1">
              <a:lnSpc>
                <a:spcPct val="90000"/>
              </a:lnSpc>
            </a:pPr>
            <a:r>
              <a:rPr lang="de-DE" altLang="de-DE" sz="900"/>
              <a:t>Einschulung an einem Förderzentrum oder einer Förderschule. </a:t>
            </a:r>
          </a:p>
        </p:txBody>
      </p:sp>
    </p:spTree>
    <p:extLst>
      <p:ext uri="{BB962C8B-B14F-4D97-AF65-F5344CB8AC3E}">
        <p14:creationId xmlns:p14="http://schemas.microsoft.com/office/powerpoint/2010/main" val="26405176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6206F90-F5C5-4236-9678-2A9CA989763E}" type="slidenum">
              <a:rPr lang="de-DE" altLang="de-DE" sz="1300" smtClean="0">
                <a:latin typeface="Times New Roman" panose="02020603050405020304" pitchFamily="18" charset="0"/>
              </a:rPr>
              <a:pPr>
                <a:spcBef>
                  <a:spcPct val="0"/>
                </a:spcBef>
              </a:pPr>
              <a:t>8</a:t>
            </a:fld>
            <a:endParaRPr lang="de-DE" altLang="de-DE" sz="1300">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marL="238125" indent="-238125" eaLnBrk="1" hangingPunct="1">
              <a:lnSpc>
                <a:spcPct val="80000"/>
              </a:lnSpc>
            </a:pPr>
            <a:r>
              <a:rPr lang="de-DE" altLang="de-DE" sz="1300"/>
              <a:t>1. Wann ist mein Kind schulreif / schulfähig?</a:t>
            </a:r>
          </a:p>
          <a:p>
            <a:pPr marL="238125" indent="-238125" eaLnBrk="1" hangingPunct="1">
              <a:lnSpc>
                <a:spcPct val="80000"/>
              </a:lnSpc>
            </a:pPr>
            <a:r>
              <a:rPr lang="de-DE" altLang="de-DE" sz="1300"/>
              <a:t>-&gt; Wandel vom Schulreife- zum Schulfähigkeitskonzept. Vorstellung des mehrfaktoriellen Schulfähigkeitskonzepts.</a:t>
            </a:r>
            <a:endParaRPr lang="de-DE" altLang="de-DE" sz="1300" i="1"/>
          </a:p>
          <a:p>
            <a:pPr marL="238125" indent="-238125" eaLnBrk="1" hangingPunct="1">
              <a:lnSpc>
                <a:spcPct val="80000"/>
              </a:lnSpc>
            </a:pPr>
            <a:endParaRPr lang="de-DE" altLang="de-DE" sz="1300" i="1"/>
          </a:p>
          <a:p>
            <a:pPr marL="238125" indent="-238125" eaLnBrk="1" hangingPunct="1">
              <a:lnSpc>
                <a:spcPct val="80000"/>
              </a:lnSpc>
            </a:pPr>
            <a:r>
              <a:rPr lang="de-DE" altLang="de-DE" sz="1300" i="1"/>
              <a:t>Soziale Kompetenz</a:t>
            </a:r>
            <a:endParaRPr lang="de-DE" altLang="de-DE" sz="1300"/>
          </a:p>
          <a:p>
            <a:pPr marL="238125" indent="-238125" eaLnBrk="1" hangingPunct="1">
              <a:lnSpc>
                <a:spcPct val="80000"/>
              </a:lnSpc>
            </a:pPr>
            <a:r>
              <a:rPr lang="de-DE" altLang="de-DE" sz="1300"/>
              <a:t>Schulfähige Kinder können Kontakt zu anderen Kindern herstellen. Sie entwickeln ein Gespür für den richtigen Umgang mit den Klassenkameraden. Nicht jedes Kind geht hier in gleicher Weise vor, es gibt zurückhaltende und temperamentvolle Kinder, jedoch verfügen beide über Strategien, die die eigene Zufriedenheit in der Gruppe sichern. Kommt es zu Konflikten, so können diese weitgehend selbständig gelöst werden. Auf Erwachsene gehen schulfähige Kinder offen, aber nicht distanzlos zu. </a:t>
            </a:r>
          </a:p>
          <a:p>
            <a:pPr marL="238125" indent="-238125" eaLnBrk="1" hangingPunct="1">
              <a:lnSpc>
                <a:spcPct val="80000"/>
              </a:lnSpc>
            </a:pPr>
            <a:r>
              <a:rPr lang="de-DE" altLang="de-DE" sz="1300"/>
              <a:t>Die oben aufgezeigten Säulen vermitteln ein breit gefächertes Bild von den wesentlichen Voraussetzungen eines schulfähigen Kindes. Im Regelfall wird ein Kind viele dieser Forderungen bereits erfüllen, teilweise aber auch erst im Zusammenhang mit der Einschulung erwerben, erweitern und sichern. In der Schulfähigkeitsdiagnostik geht es immer um die Einschätzung der Gesamtpersönlichkeit, und das im Hinblick auf die beiden anderen Determinanten: Elternhaus und Schule.</a:t>
            </a:r>
          </a:p>
        </p:txBody>
      </p:sp>
    </p:spTree>
    <p:extLst>
      <p:ext uri="{BB962C8B-B14F-4D97-AF65-F5344CB8AC3E}">
        <p14:creationId xmlns:p14="http://schemas.microsoft.com/office/powerpoint/2010/main" val="37104819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spcBef>
                <a:spcPct val="30000"/>
              </a:spcBef>
              <a:defRPr sz="1000">
                <a:solidFill>
                  <a:schemeClr val="tx1"/>
                </a:solidFill>
                <a:latin typeface="Arial" panose="020B0604020202020204" pitchFamily="34"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F64981EC-9519-4300-85CA-9F3A51AC8207}" type="slidenum">
              <a:rPr lang="de-DE" altLang="de-DE" sz="1300" smtClean="0">
                <a:latin typeface="Times New Roman" panose="02020603050405020304" pitchFamily="18" charset="0"/>
              </a:rPr>
              <a:pPr>
                <a:spcBef>
                  <a:spcPct val="0"/>
                </a:spcBef>
              </a:pPr>
              <a:t>9</a:t>
            </a:fld>
            <a:endParaRPr lang="de-DE" altLang="de-DE" sz="1300">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xfrm>
            <a:off x="514350" y="4860925"/>
            <a:ext cx="6223000" cy="4887913"/>
          </a:xfrm>
          <a:noFill/>
        </p:spPr>
        <p:txBody>
          <a:bodyPr/>
          <a:lstStyle/>
          <a:p>
            <a:pPr eaLnBrk="1" hangingPunct="1"/>
            <a:r>
              <a:rPr lang="de-DE" altLang="de-DE" sz="1300" i="1"/>
              <a:t>Körperlicher Entwicklungsstand</a:t>
            </a:r>
            <a:endParaRPr lang="de-DE" altLang="de-DE" sz="1300"/>
          </a:p>
          <a:p>
            <a:pPr eaLnBrk="1" hangingPunct="1"/>
            <a:r>
              <a:rPr lang="de-DE" altLang="de-DE" sz="1300"/>
              <a:t>Wichtig bei der Einschätzung des körperlichen Entwicklungsstandes ist das harmonische Gesamtbild, das Eltern, Kindergarten und Kinderarzt vom Kind haben. Richtwerte wie eine Körpergröße von 1,20 +/- 11 cm oder eine Gewicht von 21 kg +/- 4 kg können immer nur die Grundlage bilden. Auch einsetzender Zahnwechsel und Gestaltwandel (die Proportionen verändern sich, das Kind streckt sich) gehören zu den gängigen Merkmalen. Die Grobmotorik sollte in der Regel entwickelt sein: schulfähige Kinder können bereits auf einem Bein stehen, balancieren, rückwärts gehen, einen großen Ball fangen, mit einem Bein schießen und Bewegungsabläufe (z.B. Hampelmann) nachahmen. Bei Kindern, die noch nicht in der Lage sind, sich zielgerichtet zu bewegen, können stützende Maßnahmen (Ergotherapie, Krankengymnastik, Sonderturnen) Verbesserungen bringen. Ein ausreichender körperlicher Entwicklungsstand ist nicht nur eine gute Voraussetzung für die schulischen Anforderungen, sondern trägt auch zum Selbstbewusstsein eines Kindes bei.</a:t>
            </a:r>
            <a:endParaRPr lang="de-DE" altLang="de-DE" sz="1300" i="1"/>
          </a:p>
          <a:p>
            <a:pPr eaLnBrk="1" hangingPunct="1"/>
            <a:r>
              <a:rPr lang="de-DE" altLang="de-DE" sz="1300" i="1"/>
              <a:t>Differenzierte, feinmotorische Fertigkeiten</a:t>
            </a:r>
            <a:endParaRPr lang="de-DE" altLang="de-DE" sz="1300"/>
          </a:p>
          <a:p>
            <a:pPr eaLnBrk="1" hangingPunct="1"/>
            <a:r>
              <a:rPr lang="de-DE" altLang="de-DE" sz="1300"/>
              <a:t>Im unmittelbaren Zusammenhang mit der Grobmotorik stehen die feinmotorischen Fertigkeiten. Sie werden besonders in der Eingangsstufe der Grundschule vom Kind gefordert. In der Regel leistet hier der Kindergarten gute Vorarbeit. Ein schulfähiges Kind sollte mit der Schere sicher umgehen können, einen Stift richtig halten, Flächen ausmalen, Begrenzungen einhalten und einfache Formen nachmalen können. Darüber hinaus muss es sich alleine an- und ausziehen können. Besonders das Malen kann natürlich von unterschiedlicher Qualität sein, da nicht jedes Kind gern malt. </a:t>
            </a:r>
            <a:endParaRPr lang="de-DE" altLang="de-DE" sz="1300" i="1"/>
          </a:p>
          <a:p>
            <a:pPr eaLnBrk="1" hangingPunct="1"/>
            <a:endParaRPr lang="de-DE" altLang="de-DE" sz="1300"/>
          </a:p>
        </p:txBody>
      </p:sp>
    </p:spTree>
    <p:extLst>
      <p:ext uri="{BB962C8B-B14F-4D97-AF65-F5344CB8AC3E}">
        <p14:creationId xmlns:p14="http://schemas.microsoft.com/office/powerpoint/2010/main" val="36897599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2" descr="Canvas"/>
          <p:cNvSpPr>
            <a:spLocks noChangeArrowheads="1"/>
          </p:cNvSpPr>
          <p:nvPr/>
        </p:nvSpPr>
        <p:spPr bwMode="white">
          <a:xfrm>
            <a:off x="528638" y="201613"/>
            <a:ext cx="8397875" cy="6467475"/>
          </a:xfrm>
          <a:prstGeom prst="rect">
            <a:avLst/>
          </a:prstGeom>
          <a:blipFill dpi="0" rotWithShape="0">
            <a:blip r:embed="rId2"/>
            <a:srcRect/>
            <a:tile tx="0" ty="0" sx="100000" sy="100000" flip="none" algn="tl"/>
          </a:blip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endParaRPr kumimoji="1" lang="de-DE"/>
          </a:p>
        </p:txBody>
      </p:sp>
      <p:pic>
        <p:nvPicPr>
          <p:cNvPr id="5" name="Picture 3" descr="minispi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 descr="Canvas"/>
          <p:cNvSpPr>
            <a:spLocks noChangeArrowheads="1"/>
          </p:cNvSpPr>
          <p:nvPr/>
        </p:nvSpPr>
        <p:spPr bwMode="white">
          <a:xfrm>
            <a:off x="596900" y="4130675"/>
            <a:ext cx="1041400" cy="457200"/>
          </a:xfrm>
          <a:prstGeom prst="rect">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endParaRPr kumimoji="1" lang="de-DE"/>
          </a:p>
        </p:txBody>
      </p:sp>
      <p:pic>
        <p:nvPicPr>
          <p:cNvPr id="7" name="Picture 5" descr="minispir"/>
          <p:cNvPicPr>
            <a:picLocks noChangeAspect="1" noChangeArrowheads="1"/>
          </p:cNvPicPr>
          <p:nvPr/>
        </p:nvPicPr>
        <p:blipFill>
          <a:blip r:embed="rId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8" name="Rectangle 6"/>
          <p:cNvSpPr>
            <a:spLocks noGrp="1" noChangeArrowheads="1"/>
          </p:cNvSpPr>
          <p:nvPr>
            <p:ph type="ctrTitle"/>
          </p:nvPr>
        </p:nvSpPr>
        <p:spPr>
          <a:xfrm>
            <a:off x="914400" y="2057400"/>
            <a:ext cx="7721600" cy="1143000"/>
          </a:xfrm>
        </p:spPr>
        <p:txBody>
          <a:bodyPr/>
          <a:lstStyle>
            <a:lvl1pPr>
              <a:defRPr/>
            </a:lvl1pPr>
          </a:lstStyle>
          <a:p>
            <a:pPr lvl="0"/>
            <a:r>
              <a:rPr lang="de-DE" noProof="0"/>
              <a:t>Klicken Sie, um das Titelformat zu bearbeiten</a:t>
            </a:r>
          </a:p>
        </p:txBody>
      </p:sp>
      <p:sp>
        <p:nvSpPr>
          <p:cNvPr id="49159" name="Rectangle 7"/>
          <p:cNvSpPr>
            <a:spLocks noGrp="1" noChangeArrowheads="1"/>
          </p:cNvSpPr>
          <p:nvPr>
            <p:ph type="subTitle" idx="1"/>
          </p:nvPr>
        </p:nvSpPr>
        <p:spPr>
          <a:xfrm>
            <a:off x="1625600" y="3886200"/>
            <a:ext cx="6400800" cy="1771650"/>
          </a:xfrm>
        </p:spPr>
        <p:txBody>
          <a:bodyPr/>
          <a:lstStyle>
            <a:lvl1pPr marL="0" indent="0" algn="ctr">
              <a:buFontTx/>
              <a:buNone/>
              <a:defRPr/>
            </a:lvl1pPr>
          </a:lstStyle>
          <a:p>
            <a:pPr lvl="0"/>
            <a:r>
              <a:rPr lang="de-DE" noProof="0"/>
              <a:t>Klicken Sie, um das Format des Untertitelmasters zu bearbeiten</a:t>
            </a:r>
          </a:p>
        </p:txBody>
      </p:sp>
      <p:sp>
        <p:nvSpPr>
          <p:cNvPr id="8" name="Rectangle 8"/>
          <p:cNvSpPr>
            <a:spLocks noGrp="1" noChangeArrowheads="1"/>
          </p:cNvSpPr>
          <p:nvPr>
            <p:ph type="dt" sz="quarter" idx="10"/>
          </p:nvPr>
        </p:nvSpPr>
        <p:spPr bwMode="auto">
          <a:xfrm>
            <a:off x="1084263" y="60960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de-DE"/>
          </a:p>
        </p:txBody>
      </p:sp>
      <p:sp>
        <p:nvSpPr>
          <p:cNvPr id="9" name="Rectangle 9"/>
          <p:cNvSpPr>
            <a:spLocks noGrp="1" noChangeArrowheads="1"/>
          </p:cNvSpPr>
          <p:nvPr>
            <p:ph type="ftr" sz="quarter" idx="11"/>
          </p:nvPr>
        </p:nvSpPr>
        <p:spPr>
          <a:xfrm>
            <a:off x="3522663" y="6096000"/>
            <a:ext cx="2895600" cy="457200"/>
          </a:xfrm>
        </p:spPr>
        <p:txBody>
          <a:bodyPr/>
          <a:lstStyle>
            <a:lvl1pPr algn="ctr">
              <a:defRPr/>
            </a:lvl1pPr>
          </a:lstStyle>
          <a:p>
            <a:pPr>
              <a:defRPr/>
            </a:pPr>
            <a:r>
              <a:rPr lang="de-DE"/>
              <a:t>Originalfassung: Ulbricht, Staatliche Schulberatung München, April 2015 (GrSO)  Für inhaltliche Veränderungen kann keine Haftung übernommen werden. </a:t>
            </a:r>
          </a:p>
        </p:txBody>
      </p:sp>
      <p:sp>
        <p:nvSpPr>
          <p:cNvPr id="10" name="Rectangle 10"/>
          <p:cNvSpPr>
            <a:spLocks noGrp="1" noChangeArrowheads="1"/>
          </p:cNvSpPr>
          <p:nvPr>
            <p:ph type="sldNum" sz="quarter" idx="12"/>
          </p:nvPr>
        </p:nvSpPr>
        <p:spPr>
          <a:xfrm>
            <a:off x="6951663" y="6096000"/>
            <a:ext cx="1905000" cy="457200"/>
          </a:xfrm>
        </p:spPr>
        <p:txBody>
          <a:bodyPr/>
          <a:lstStyle>
            <a:lvl1pPr>
              <a:defRPr/>
            </a:lvl1pPr>
          </a:lstStyle>
          <a:p>
            <a:pPr>
              <a:defRPr/>
            </a:pPr>
            <a:fld id="{831CF3D2-B38D-4A53-BF88-53BFA85E10E3}" type="slidenum">
              <a:rPr lang="de-DE"/>
              <a:pPr>
                <a:defRPr/>
              </a:pPr>
              <a:t>‹Nr.›</a:t>
            </a:fld>
            <a:endParaRPr lang="de-DE"/>
          </a:p>
        </p:txBody>
      </p:sp>
    </p:spTree>
    <p:extLst>
      <p:ext uri="{BB962C8B-B14F-4D97-AF65-F5344CB8AC3E}">
        <p14:creationId xmlns:p14="http://schemas.microsoft.com/office/powerpoint/2010/main" val="2932890650"/>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10"/>
          <p:cNvSpPr>
            <a:spLocks noGrp="1" noChangeArrowheads="1"/>
          </p:cNvSpPr>
          <p:nvPr>
            <p:ph type="sldNum" sz="quarter" idx="11"/>
          </p:nvPr>
        </p:nvSpPr>
        <p:spPr>
          <a:ln/>
        </p:spPr>
        <p:txBody>
          <a:bodyPr/>
          <a:lstStyle>
            <a:lvl1pPr>
              <a:defRPr/>
            </a:lvl1pPr>
          </a:lstStyle>
          <a:p>
            <a:pPr>
              <a:defRPr/>
            </a:pPr>
            <a:fld id="{D6065A90-E01B-43DF-87FC-426F86716456}" type="slidenum">
              <a:rPr lang="de-DE"/>
              <a:pPr>
                <a:defRPr/>
              </a:pPr>
              <a:t>‹Nr.›</a:t>
            </a:fld>
            <a:endParaRPr lang="de-DE"/>
          </a:p>
        </p:txBody>
      </p:sp>
    </p:spTree>
    <p:extLst>
      <p:ext uri="{BB962C8B-B14F-4D97-AF65-F5344CB8AC3E}">
        <p14:creationId xmlns:p14="http://schemas.microsoft.com/office/powerpoint/2010/main" val="4108496067"/>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81800" y="381000"/>
            <a:ext cx="19050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1066800" y="381000"/>
            <a:ext cx="5562600" cy="54864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10"/>
          <p:cNvSpPr>
            <a:spLocks noGrp="1" noChangeArrowheads="1"/>
          </p:cNvSpPr>
          <p:nvPr>
            <p:ph type="sldNum" sz="quarter" idx="11"/>
          </p:nvPr>
        </p:nvSpPr>
        <p:spPr>
          <a:ln/>
        </p:spPr>
        <p:txBody>
          <a:bodyPr/>
          <a:lstStyle>
            <a:lvl1pPr>
              <a:defRPr/>
            </a:lvl1pPr>
          </a:lstStyle>
          <a:p>
            <a:pPr>
              <a:defRPr/>
            </a:pPr>
            <a:fld id="{99D1D5EA-F559-4BC1-892B-F3FE9E54C4C5}" type="slidenum">
              <a:rPr lang="de-DE"/>
              <a:pPr>
                <a:defRPr/>
              </a:pPr>
              <a:t>‹Nr.›</a:t>
            </a:fld>
            <a:endParaRPr lang="de-DE"/>
          </a:p>
        </p:txBody>
      </p:sp>
    </p:spTree>
    <p:extLst>
      <p:ext uri="{BB962C8B-B14F-4D97-AF65-F5344CB8AC3E}">
        <p14:creationId xmlns:p14="http://schemas.microsoft.com/office/powerpoint/2010/main" val="1107803420"/>
      </p:ext>
    </p:extLst>
  </p:cSld>
  <p:clrMapOvr>
    <a:masterClrMapping/>
  </p:clrMapOvr>
  <p:transition>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de-DE"/>
          </a:p>
        </p:txBody>
      </p:sp>
      <p:sp>
        <p:nvSpPr>
          <p:cNvPr id="156674" name="Rectangle 2"/>
          <p:cNvSpPr>
            <a:spLocks noGrp="1" noChangeArrowheads="1"/>
          </p:cNvSpPr>
          <p:nvPr>
            <p:ph type="ctrTitle"/>
          </p:nvPr>
        </p:nvSpPr>
        <p:spPr>
          <a:xfrm>
            <a:off x="685800" y="990600"/>
            <a:ext cx="7772400" cy="1371600"/>
          </a:xfrm>
        </p:spPr>
        <p:txBody>
          <a:bodyPr/>
          <a:lstStyle>
            <a:lvl1pPr>
              <a:defRPr sz="3400"/>
            </a:lvl1pPr>
          </a:lstStyle>
          <a:p>
            <a:pPr lvl="0"/>
            <a:r>
              <a:rPr lang="de-DE" noProof="0"/>
              <a:t>Titelmasterformat durch Klicken bearbeiten</a:t>
            </a:r>
          </a:p>
        </p:txBody>
      </p:sp>
      <p:sp>
        <p:nvSpPr>
          <p:cNvPr id="156675" name="Rectangle 3"/>
          <p:cNvSpPr>
            <a:spLocks noGrp="1" noChangeArrowheads="1"/>
          </p:cNvSpPr>
          <p:nvPr>
            <p:ph type="subTitle" idx="1"/>
          </p:nvPr>
        </p:nvSpPr>
        <p:spPr>
          <a:xfrm>
            <a:off x="1447800" y="3429000"/>
            <a:ext cx="7010400" cy="1600200"/>
          </a:xfrm>
          <a:ln w="9525">
            <a:noFill/>
          </a:ln>
          <a:extLst>
            <a:ext uri="{91240B29-F687-4F45-9708-019B960494DF}">
              <a14:hiddenLine xmlns:a14="http://schemas.microsoft.com/office/drawing/2010/main" w="9525">
                <a:solidFill>
                  <a:schemeClr val="tx1"/>
                </a:solidFill>
                <a:miter lim="800000"/>
                <a:headEnd/>
                <a:tailEnd/>
              </a14:hiddenLine>
            </a:ext>
          </a:extLst>
        </p:spPr>
        <p:txBody>
          <a:bodyPr/>
          <a:lstStyle>
            <a:lvl1pPr marL="0" indent="0">
              <a:defRPr sz="1700"/>
            </a:lvl1pPr>
          </a:lstStyle>
          <a:p>
            <a:pPr lvl="0"/>
            <a:r>
              <a:rPr lang="de-DE" noProof="0"/>
              <a:t>Formatvorlage des Untertitelmasters durch Klicken bearbeiten</a:t>
            </a:r>
          </a:p>
        </p:txBody>
      </p:sp>
      <p:sp>
        <p:nvSpPr>
          <p:cNvPr id="5" name="Rectangle 4"/>
          <p:cNvSpPr>
            <a:spLocks noGrp="1" noChangeArrowheads="1"/>
          </p:cNvSpPr>
          <p:nvPr>
            <p:ph type="dt" sz="half" idx="10"/>
          </p:nvPr>
        </p:nvSpPr>
        <p:spPr bwMode="auto">
          <a:xfrm>
            <a:off x="685800" y="6248400"/>
            <a:ext cx="1905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Verdana" panose="020B0604030504040204" pitchFamily="34" charset="0"/>
              </a:defRPr>
            </a:lvl1pPr>
          </a:lstStyle>
          <a:p>
            <a:pPr>
              <a:defRPr/>
            </a:pPr>
            <a:endParaRPr lang="de-DE"/>
          </a:p>
        </p:txBody>
      </p:sp>
      <p:sp>
        <p:nvSpPr>
          <p:cNvPr id="6" name="Rectangle 5"/>
          <p:cNvSpPr>
            <a:spLocks noGrp="1" noChangeArrowheads="1"/>
          </p:cNvSpPr>
          <p:nvPr>
            <p:ph type="ftr" sz="quarter" idx="11"/>
          </p:nvPr>
        </p:nvSpPr>
        <p:spPr>
          <a:xfrm>
            <a:off x="3124200" y="6248400"/>
            <a:ext cx="2895600" cy="457200"/>
          </a:xfrm>
        </p:spPr>
        <p:txBody>
          <a:bodyPr/>
          <a:lstStyle>
            <a:lvl1pPr algn="ctr">
              <a:defRPr sz="900" i="0">
                <a:latin typeface="Verdana" panose="020B0604030504040204" pitchFamily="34" charset="0"/>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D23ED9B0-393C-4621-A069-B8B831E8C42F}" type="slidenum">
              <a:rPr lang="de-DE"/>
              <a:pPr>
                <a:defRPr/>
              </a:pPr>
              <a:t>‹Nr.›</a:t>
            </a:fld>
            <a:endParaRPr lang="de-DE"/>
          </a:p>
        </p:txBody>
      </p:sp>
    </p:spTree>
    <p:extLst>
      <p:ext uri="{BB962C8B-B14F-4D97-AF65-F5344CB8AC3E}">
        <p14:creationId xmlns:p14="http://schemas.microsoft.com/office/powerpoint/2010/main" val="3184944878"/>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7"/>
          <p:cNvSpPr>
            <a:spLocks noGrp="1" noChangeArrowheads="1"/>
          </p:cNvSpPr>
          <p:nvPr>
            <p:ph type="ftr" sz="quarter" idx="10"/>
          </p:nvPr>
        </p:nvSpPr>
        <p:spPr>
          <a:xfrm>
            <a:off x="468313" y="6245225"/>
            <a:ext cx="5040312" cy="476250"/>
          </a:xfrm>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8"/>
          <p:cNvSpPr>
            <a:spLocks noGrp="1" noChangeArrowheads="1"/>
          </p:cNvSpPr>
          <p:nvPr>
            <p:ph type="sldNum" sz="quarter" idx="11"/>
          </p:nvPr>
        </p:nvSpPr>
        <p:spPr/>
        <p:txBody>
          <a:bodyPr/>
          <a:lstStyle>
            <a:lvl1pPr>
              <a:defRPr/>
            </a:lvl1pPr>
          </a:lstStyle>
          <a:p>
            <a:pPr>
              <a:defRPr/>
            </a:pPr>
            <a:fld id="{C8E41882-D884-4CBB-9C2F-0783DE5B152A}" type="slidenum">
              <a:rPr lang="de-DE"/>
              <a:pPr>
                <a:defRPr/>
              </a:pPr>
              <a:t>‹Nr.›</a:t>
            </a:fld>
            <a:endParaRPr lang="de-DE"/>
          </a:p>
        </p:txBody>
      </p:sp>
    </p:spTree>
    <p:extLst>
      <p:ext uri="{BB962C8B-B14F-4D97-AF65-F5344CB8AC3E}">
        <p14:creationId xmlns:p14="http://schemas.microsoft.com/office/powerpoint/2010/main" val="4204721461"/>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lstStyle>
            <a:lvl1pPr>
              <a:defRPr sz="6000"/>
            </a:lvl1pPr>
          </a:lstStyle>
          <a:p>
            <a:r>
              <a:rPr lang="de-DE"/>
              <a:t>Titelmasterformat durch Klicken bearbeiten</a:t>
            </a:r>
          </a:p>
        </p:txBody>
      </p:sp>
      <p:sp>
        <p:nvSpPr>
          <p:cNvPr id="3" name="Textplatzhalt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Textmasterformat bearbeiten</a:t>
            </a:r>
          </a:p>
        </p:txBody>
      </p:sp>
      <p:sp>
        <p:nvSpPr>
          <p:cNvPr id="4" name="Rectangle 7"/>
          <p:cNvSpPr>
            <a:spLocks noGrp="1" noChangeArrowheads="1"/>
          </p:cNvSpPr>
          <p:nvPr>
            <p:ph type="ftr" sz="quarter" idx="10"/>
          </p:nvPr>
        </p:nvSpPr>
        <p:spPr>
          <a:xfrm>
            <a:off x="468313" y="6245225"/>
            <a:ext cx="5040312" cy="476250"/>
          </a:xfrm>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8"/>
          <p:cNvSpPr>
            <a:spLocks noGrp="1" noChangeArrowheads="1"/>
          </p:cNvSpPr>
          <p:nvPr>
            <p:ph type="sldNum" sz="quarter" idx="11"/>
          </p:nvPr>
        </p:nvSpPr>
        <p:spPr/>
        <p:txBody>
          <a:bodyPr/>
          <a:lstStyle>
            <a:lvl1pPr>
              <a:defRPr/>
            </a:lvl1pPr>
          </a:lstStyle>
          <a:p>
            <a:pPr>
              <a:defRPr/>
            </a:pPr>
            <a:fld id="{6D465011-9FD5-49F6-8724-4536BCFEC37F}" type="slidenum">
              <a:rPr lang="de-DE"/>
              <a:pPr>
                <a:defRPr/>
              </a:pPr>
              <a:t>‹Nr.›</a:t>
            </a:fld>
            <a:endParaRPr lang="de-DE"/>
          </a:p>
        </p:txBody>
      </p:sp>
    </p:spTree>
    <p:extLst>
      <p:ext uri="{BB962C8B-B14F-4D97-AF65-F5344CB8AC3E}">
        <p14:creationId xmlns:p14="http://schemas.microsoft.com/office/powerpoint/2010/main" val="3621460684"/>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566738" y="1752600"/>
            <a:ext cx="3924300" cy="4267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3438" y="1752600"/>
            <a:ext cx="3924300" cy="4267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6" name="Rectangle 8"/>
          <p:cNvSpPr>
            <a:spLocks noGrp="1" noChangeArrowheads="1"/>
          </p:cNvSpPr>
          <p:nvPr>
            <p:ph type="sldNum" sz="quarter" idx="11"/>
          </p:nvPr>
        </p:nvSpPr>
        <p:spPr>
          <a:ln/>
        </p:spPr>
        <p:txBody>
          <a:bodyPr/>
          <a:lstStyle>
            <a:lvl1pPr>
              <a:defRPr/>
            </a:lvl1pPr>
          </a:lstStyle>
          <a:p>
            <a:pPr>
              <a:defRPr/>
            </a:pPr>
            <a:fld id="{A4C22826-DF7A-4D3F-95AC-0109E3F3745F}" type="slidenum">
              <a:rPr lang="de-DE"/>
              <a:pPr>
                <a:defRPr/>
              </a:pPr>
              <a:t>‹Nr.›</a:t>
            </a:fld>
            <a:endParaRPr lang="de-DE"/>
          </a:p>
        </p:txBody>
      </p:sp>
    </p:spTree>
    <p:extLst>
      <p:ext uri="{BB962C8B-B14F-4D97-AF65-F5344CB8AC3E}">
        <p14:creationId xmlns:p14="http://schemas.microsoft.com/office/powerpoint/2010/main" val="1149210365"/>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e-DE"/>
              <a:t>Titelmasterformat durch Klicken bearbeiten</a:t>
            </a:r>
          </a:p>
        </p:txBody>
      </p:sp>
      <p:sp>
        <p:nvSpPr>
          <p:cNvPr id="3" name="Textplatzhalt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30238" y="2505075"/>
            <a:ext cx="386873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29150" y="2505075"/>
            <a:ext cx="38877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8" name="Rectangle 8"/>
          <p:cNvSpPr>
            <a:spLocks noGrp="1" noChangeArrowheads="1"/>
          </p:cNvSpPr>
          <p:nvPr>
            <p:ph type="sldNum" sz="quarter" idx="11"/>
          </p:nvPr>
        </p:nvSpPr>
        <p:spPr>
          <a:ln/>
        </p:spPr>
        <p:txBody>
          <a:bodyPr/>
          <a:lstStyle>
            <a:lvl1pPr>
              <a:defRPr/>
            </a:lvl1pPr>
          </a:lstStyle>
          <a:p>
            <a:pPr>
              <a:defRPr/>
            </a:pPr>
            <a:fld id="{1803E3F4-6BDB-41DB-9EBF-42012C8001B4}" type="slidenum">
              <a:rPr lang="de-DE"/>
              <a:pPr>
                <a:defRPr/>
              </a:pPr>
              <a:t>‹Nr.›</a:t>
            </a:fld>
            <a:endParaRPr lang="de-DE"/>
          </a:p>
        </p:txBody>
      </p:sp>
    </p:spTree>
    <p:extLst>
      <p:ext uri="{BB962C8B-B14F-4D97-AF65-F5344CB8AC3E}">
        <p14:creationId xmlns:p14="http://schemas.microsoft.com/office/powerpoint/2010/main" val="785587090"/>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4" name="Rectangle 8"/>
          <p:cNvSpPr>
            <a:spLocks noGrp="1" noChangeArrowheads="1"/>
          </p:cNvSpPr>
          <p:nvPr>
            <p:ph type="sldNum" sz="quarter" idx="11"/>
          </p:nvPr>
        </p:nvSpPr>
        <p:spPr>
          <a:ln/>
        </p:spPr>
        <p:txBody>
          <a:bodyPr/>
          <a:lstStyle>
            <a:lvl1pPr>
              <a:defRPr/>
            </a:lvl1pPr>
          </a:lstStyle>
          <a:p>
            <a:pPr>
              <a:defRPr/>
            </a:pPr>
            <a:fld id="{2F0FF3CE-4D8D-47A2-8AD3-45E072AB627B}" type="slidenum">
              <a:rPr lang="de-DE"/>
              <a:pPr>
                <a:defRPr/>
              </a:pPr>
              <a:t>‹Nr.›</a:t>
            </a:fld>
            <a:endParaRPr lang="de-DE"/>
          </a:p>
        </p:txBody>
      </p:sp>
    </p:spTree>
    <p:extLst>
      <p:ext uri="{BB962C8B-B14F-4D97-AF65-F5344CB8AC3E}">
        <p14:creationId xmlns:p14="http://schemas.microsoft.com/office/powerpoint/2010/main" val="3503875835"/>
      </p:ext>
    </p:extLst>
  </p:cSld>
  <p:clrMapOvr>
    <a:masterClrMapping/>
  </p:clrMapOvr>
  <p:transition>
    <p:wipe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3" name="Rectangle 8"/>
          <p:cNvSpPr>
            <a:spLocks noGrp="1" noChangeArrowheads="1"/>
          </p:cNvSpPr>
          <p:nvPr>
            <p:ph type="sldNum" sz="quarter" idx="11"/>
          </p:nvPr>
        </p:nvSpPr>
        <p:spPr>
          <a:ln/>
        </p:spPr>
        <p:txBody>
          <a:bodyPr/>
          <a:lstStyle>
            <a:lvl1pPr>
              <a:defRPr/>
            </a:lvl1pPr>
          </a:lstStyle>
          <a:p>
            <a:pPr>
              <a:defRPr/>
            </a:pPr>
            <a:fld id="{4C103C2F-9D3B-46BE-845F-213218E2859F}" type="slidenum">
              <a:rPr lang="de-DE"/>
              <a:pPr>
                <a:defRPr/>
              </a:pPr>
              <a:t>‹Nr.›</a:t>
            </a:fld>
            <a:endParaRPr lang="de-DE"/>
          </a:p>
        </p:txBody>
      </p:sp>
    </p:spTree>
    <p:extLst>
      <p:ext uri="{BB962C8B-B14F-4D97-AF65-F5344CB8AC3E}">
        <p14:creationId xmlns:p14="http://schemas.microsoft.com/office/powerpoint/2010/main" val="1726906976"/>
      </p:ext>
    </p:extLst>
  </p:cSld>
  <p:clrMapOvr>
    <a:masterClrMapping/>
  </p:clrMapOvr>
  <p:transition>
    <p:wipe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lstStyle>
            <a:lvl1pPr>
              <a:defRPr sz="3200"/>
            </a:lvl1pPr>
          </a:lstStyle>
          <a:p>
            <a:r>
              <a:rPr lang="de-DE"/>
              <a:t>Titelmasterformat durch Klicken bearbeiten</a:t>
            </a:r>
          </a:p>
        </p:txBody>
      </p:sp>
      <p:sp>
        <p:nvSpPr>
          <p:cNvPr id="3" name="Inhaltsplatzhalt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6" name="Rectangle 8"/>
          <p:cNvSpPr>
            <a:spLocks noGrp="1" noChangeArrowheads="1"/>
          </p:cNvSpPr>
          <p:nvPr>
            <p:ph type="sldNum" sz="quarter" idx="11"/>
          </p:nvPr>
        </p:nvSpPr>
        <p:spPr>
          <a:ln/>
        </p:spPr>
        <p:txBody>
          <a:bodyPr/>
          <a:lstStyle>
            <a:lvl1pPr>
              <a:defRPr/>
            </a:lvl1pPr>
          </a:lstStyle>
          <a:p>
            <a:pPr>
              <a:defRPr/>
            </a:pPr>
            <a:fld id="{D9EFF997-56A6-4955-B20A-766080554A0A}" type="slidenum">
              <a:rPr lang="de-DE"/>
              <a:pPr>
                <a:defRPr/>
              </a:pPr>
              <a:t>‹Nr.›</a:t>
            </a:fld>
            <a:endParaRPr lang="de-DE"/>
          </a:p>
        </p:txBody>
      </p:sp>
    </p:spTree>
    <p:extLst>
      <p:ext uri="{BB962C8B-B14F-4D97-AF65-F5344CB8AC3E}">
        <p14:creationId xmlns:p14="http://schemas.microsoft.com/office/powerpoint/2010/main" val="4110875074"/>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10"/>
          <p:cNvSpPr>
            <a:spLocks noGrp="1" noChangeArrowheads="1"/>
          </p:cNvSpPr>
          <p:nvPr>
            <p:ph type="sldNum" sz="quarter" idx="11"/>
          </p:nvPr>
        </p:nvSpPr>
        <p:spPr>
          <a:ln/>
        </p:spPr>
        <p:txBody>
          <a:bodyPr/>
          <a:lstStyle>
            <a:lvl1pPr>
              <a:defRPr/>
            </a:lvl1pPr>
          </a:lstStyle>
          <a:p>
            <a:pPr>
              <a:defRPr/>
            </a:pPr>
            <a:fld id="{C929A0D3-3AFB-4CFE-BCA9-22ACF1021644}" type="slidenum">
              <a:rPr lang="de-DE"/>
              <a:pPr>
                <a:defRPr/>
              </a:pPr>
              <a:t>‹Nr.›</a:t>
            </a:fld>
            <a:endParaRPr lang="de-DE"/>
          </a:p>
        </p:txBody>
      </p:sp>
    </p:spTree>
    <p:extLst>
      <p:ext uri="{BB962C8B-B14F-4D97-AF65-F5344CB8AC3E}">
        <p14:creationId xmlns:p14="http://schemas.microsoft.com/office/powerpoint/2010/main" val="2121295170"/>
      </p:ext>
    </p:extLst>
  </p:cSld>
  <p:clrMapOvr>
    <a:masterClrMapping/>
  </p:clrMapOvr>
  <p:transition>
    <p:wipe dir="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6" name="Rectangle 8"/>
          <p:cNvSpPr>
            <a:spLocks noGrp="1" noChangeArrowheads="1"/>
          </p:cNvSpPr>
          <p:nvPr>
            <p:ph type="sldNum" sz="quarter" idx="11"/>
          </p:nvPr>
        </p:nvSpPr>
        <p:spPr>
          <a:ln/>
        </p:spPr>
        <p:txBody>
          <a:bodyPr/>
          <a:lstStyle>
            <a:lvl1pPr>
              <a:defRPr/>
            </a:lvl1pPr>
          </a:lstStyle>
          <a:p>
            <a:pPr>
              <a:defRPr/>
            </a:pPr>
            <a:fld id="{220DC504-1F91-4CFC-B83F-C1BD915AB5E6}" type="slidenum">
              <a:rPr lang="de-DE"/>
              <a:pPr>
                <a:defRPr/>
              </a:pPr>
              <a:t>‹Nr.›</a:t>
            </a:fld>
            <a:endParaRPr lang="de-DE"/>
          </a:p>
        </p:txBody>
      </p:sp>
    </p:spTree>
    <p:extLst>
      <p:ext uri="{BB962C8B-B14F-4D97-AF65-F5344CB8AC3E}">
        <p14:creationId xmlns:p14="http://schemas.microsoft.com/office/powerpoint/2010/main" val="3223706577"/>
      </p:ext>
    </p:extLst>
  </p:cSld>
  <p:clrMapOvr>
    <a:masterClrMapping/>
  </p:clrMapOvr>
  <p:transition>
    <p:wipe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5" name="Rectangle 8"/>
          <p:cNvSpPr>
            <a:spLocks noGrp="1" noChangeArrowheads="1"/>
          </p:cNvSpPr>
          <p:nvPr>
            <p:ph type="sldNum" sz="quarter" idx="11"/>
          </p:nvPr>
        </p:nvSpPr>
        <p:spPr>
          <a:ln/>
        </p:spPr>
        <p:txBody>
          <a:bodyPr/>
          <a:lstStyle>
            <a:lvl1pPr>
              <a:defRPr/>
            </a:lvl1pPr>
          </a:lstStyle>
          <a:p>
            <a:pPr>
              <a:defRPr/>
            </a:pPr>
            <a:fld id="{FC9E18A6-FC21-4034-B110-4FE3B84B221B}" type="slidenum">
              <a:rPr lang="de-DE"/>
              <a:pPr>
                <a:defRPr/>
              </a:pPr>
              <a:t>‹Nr.›</a:t>
            </a:fld>
            <a:endParaRPr lang="de-DE"/>
          </a:p>
        </p:txBody>
      </p:sp>
    </p:spTree>
    <p:extLst>
      <p:ext uri="{BB962C8B-B14F-4D97-AF65-F5344CB8AC3E}">
        <p14:creationId xmlns:p14="http://schemas.microsoft.com/office/powerpoint/2010/main" val="1388472205"/>
      </p:ext>
    </p:extLst>
  </p:cSld>
  <p:clrMapOvr>
    <a:masterClrMapping/>
  </p:clrMapOvr>
  <p:transition>
    <p:wipe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73838" y="304800"/>
            <a:ext cx="2001837" cy="57150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566738" y="304800"/>
            <a:ext cx="5854700" cy="57150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5" name="Rectangle 8"/>
          <p:cNvSpPr>
            <a:spLocks noGrp="1" noChangeArrowheads="1"/>
          </p:cNvSpPr>
          <p:nvPr>
            <p:ph type="sldNum" sz="quarter" idx="11"/>
          </p:nvPr>
        </p:nvSpPr>
        <p:spPr>
          <a:ln/>
        </p:spPr>
        <p:txBody>
          <a:bodyPr/>
          <a:lstStyle>
            <a:lvl1pPr>
              <a:defRPr/>
            </a:lvl1pPr>
          </a:lstStyle>
          <a:p>
            <a:pPr>
              <a:defRPr/>
            </a:pPr>
            <a:fld id="{378E49A8-4B18-4C03-82F3-AEFFB933A1ED}" type="slidenum">
              <a:rPr lang="de-DE"/>
              <a:pPr>
                <a:defRPr/>
              </a:pPr>
              <a:t>‹Nr.›</a:t>
            </a:fld>
            <a:endParaRPr lang="de-DE"/>
          </a:p>
        </p:txBody>
      </p:sp>
    </p:spTree>
    <p:extLst>
      <p:ext uri="{BB962C8B-B14F-4D97-AF65-F5344CB8AC3E}">
        <p14:creationId xmlns:p14="http://schemas.microsoft.com/office/powerpoint/2010/main" val="1657400213"/>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p:cNvSpPr>
            <a:spLocks noGrp="1"/>
          </p:cNvSpPr>
          <p:nvPr>
            <p:ph/>
          </p:nvPr>
        </p:nvSpPr>
        <p:spPr>
          <a:xfrm>
            <a:off x="566738" y="304800"/>
            <a:ext cx="8008937" cy="5715000"/>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3"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4" name="Rectangle 8"/>
          <p:cNvSpPr>
            <a:spLocks noGrp="1" noChangeArrowheads="1"/>
          </p:cNvSpPr>
          <p:nvPr>
            <p:ph type="sldNum" sz="quarter" idx="11"/>
          </p:nvPr>
        </p:nvSpPr>
        <p:spPr>
          <a:ln/>
        </p:spPr>
        <p:txBody>
          <a:bodyPr/>
          <a:lstStyle>
            <a:lvl1pPr>
              <a:defRPr/>
            </a:lvl1pPr>
          </a:lstStyle>
          <a:p>
            <a:pPr>
              <a:defRPr/>
            </a:pPr>
            <a:fld id="{5F1363F7-6737-47DB-B006-3D0195E05609}" type="slidenum">
              <a:rPr lang="de-DE"/>
              <a:pPr>
                <a:defRPr/>
              </a:pPr>
              <a:t>‹Nr.›</a:t>
            </a:fld>
            <a:endParaRPr lang="de-DE"/>
          </a:p>
        </p:txBody>
      </p:sp>
    </p:spTree>
    <p:extLst>
      <p:ext uri="{BB962C8B-B14F-4D97-AF65-F5344CB8AC3E}">
        <p14:creationId xmlns:p14="http://schemas.microsoft.com/office/powerpoint/2010/main" val="2347260668"/>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574675" y="304800"/>
            <a:ext cx="8001000" cy="1216025"/>
          </a:xfrm>
        </p:spPr>
        <p:txBody>
          <a:bodyPr/>
          <a:lstStyle/>
          <a:p>
            <a:r>
              <a:rPr lang="de-DE"/>
              <a:t>Titelmasterformat durch Klicken bearbeiten</a:t>
            </a:r>
          </a:p>
        </p:txBody>
      </p:sp>
      <p:sp>
        <p:nvSpPr>
          <p:cNvPr id="3" name="Tabellenplatzhalter 2"/>
          <p:cNvSpPr>
            <a:spLocks noGrp="1"/>
          </p:cNvSpPr>
          <p:nvPr>
            <p:ph type="tbl" idx="1"/>
          </p:nvPr>
        </p:nvSpPr>
        <p:spPr>
          <a:xfrm>
            <a:off x="566738" y="1752600"/>
            <a:ext cx="8001000" cy="4267200"/>
          </a:xfrm>
        </p:spPr>
        <p:txBody>
          <a:bodyPr/>
          <a:lstStyle/>
          <a:p>
            <a:pPr lvl="0"/>
            <a:endParaRPr lang="de-DE" noProof="0"/>
          </a:p>
        </p:txBody>
      </p:sp>
      <p:sp>
        <p:nvSpPr>
          <p:cNvPr id="4"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5" name="Rectangle 8"/>
          <p:cNvSpPr>
            <a:spLocks noGrp="1" noChangeArrowheads="1"/>
          </p:cNvSpPr>
          <p:nvPr>
            <p:ph type="sldNum" sz="quarter" idx="11"/>
          </p:nvPr>
        </p:nvSpPr>
        <p:spPr>
          <a:ln/>
        </p:spPr>
        <p:txBody>
          <a:bodyPr/>
          <a:lstStyle>
            <a:lvl1pPr>
              <a:defRPr/>
            </a:lvl1pPr>
          </a:lstStyle>
          <a:p>
            <a:pPr>
              <a:defRPr/>
            </a:pPr>
            <a:fld id="{226EE36C-DE42-4460-B67B-410A26FE086D}" type="slidenum">
              <a:rPr lang="de-DE"/>
              <a:pPr>
                <a:defRPr/>
              </a:pPr>
              <a:t>‹Nr.›</a:t>
            </a:fld>
            <a:endParaRPr lang="de-DE"/>
          </a:p>
        </p:txBody>
      </p:sp>
    </p:spTree>
    <p:extLst>
      <p:ext uri="{BB962C8B-B14F-4D97-AF65-F5344CB8AC3E}">
        <p14:creationId xmlns:p14="http://schemas.microsoft.com/office/powerpoint/2010/main" val="519460327"/>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74675" y="304800"/>
            <a:ext cx="8001000" cy="1216025"/>
          </a:xfrm>
        </p:spPr>
        <p:txBody>
          <a:bodyPr/>
          <a:lstStyle/>
          <a:p>
            <a:r>
              <a:rPr lang="de-DE"/>
              <a:t>Titelmasterformat durch Klicken bearbeiten</a:t>
            </a:r>
          </a:p>
        </p:txBody>
      </p:sp>
      <p:sp>
        <p:nvSpPr>
          <p:cNvPr id="3" name="Textplatzhalter 2"/>
          <p:cNvSpPr>
            <a:spLocks noGrp="1"/>
          </p:cNvSpPr>
          <p:nvPr>
            <p:ph type="body" sz="half" idx="1"/>
          </p:nvPr>
        </p:nvSpPr>
        <p:spPr>
          <a:xfrm>
            <a:off x="566738" y="1752600"/>
            <a:ext cx="3924300" cy="4267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3438" y="1752600"/>
            <a:ext cx="3924300" cy="42672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7"/>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6" name="Rectangle 8"/>
          <p:cNvSpPr>
            <a:spLocks noGrp="1" noChangeArrowheads="1"/>
          </p:cNvSpPr>
          <p:nvPr>
            <p:ph type="sldNum" sz="quarter" idx="11"/>
          </p:nvPr>
        </p:nvSpPr>
        <p:spPr>
          <a:ln/>
        </p:spPr>
        <p:txBody>
          <a:bodyPr/>
          <a:lstStyle>
            <a:lvl1pPr>
              <a:defRPr/>
            </a:lvl1pPr>
          </a:lstStyle>
          <a:p>
            <a:pPr>
              <a:defRPr/>
            </a:pPr>
            <a:fld id="{DC2163BF-1877-4CF3-93E0-410FEB02D324}" type="slidenum">
              <a:rPr lang="de-DE"/>
              <a:pPr>
                <a:defRPr/>
              </a:pPr>
              <a:t>‹Nr.›</a:t>
            </a:fld>
            <a:endParaRPr lang="de-DE"/>
          </a:p>
        </p:txBody>
      </p:sp>
    </p:spTree>
    <p:extLst>
      <p:ext uri="{BB962C8B-B14F-4D97-AF65-F5344CB8AC3E}">
        <p14:creationId xmlns:p14="http://schemas.microsoft.com/office/powerpoint/2010/main" val="286543112"/>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Textmasterformat bearbeiten</a:t>
            </a:r>
          </a:p>
        </p:txBody>
      </p:sp>
      <p:sp>
        <p:nvSpPr>
          <p:cNvPr id="4"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5" name="Rectangle 10"/>
          <p:cNvSpPr>
            <a:spLocks noGrp="1" noChangeArrowheads="1"/>
          </p:cNvSpPr>
          <p:nvPr>
            <p:ph type="sldNum" sz="quarter" idx="11"/>
          </p:nvPr>
        </p:nvSpPr>
        <p:spPr>
          <a:ln/>
        </p:spPr>
        <p:txBody>
          <a:bodyPr/>
          <a:lstStyle>
            <a:lvl1pPr>
              <a:defRPr/>
            </a:lvl1pPr>
          </a:lstStyle>
          <a:p>
            <a:pPr>
              <a:defRPr/>
            </a:pPr>
            <a:fld id="{767F6CDD-17C7-4FD7-9C60-82162E8ECC9F}" type="slidenum">
              <a:rPr lang="de-DE"/>
              <a:pPr>
                <a:defRPr/>
              </a:pPr>
              <a:t>‹Nr.›</a:t>
            </a:fld>
            <a:endParaRPr lang="de-DE"/>
          </a:p>
        </p:txBody>
      </p:sp>
    </p:spTree>
    <p:extLst>
      <p:ext uri="{BB962C8B-B14F-4D97-AF65-F5344CB8AC3E}">
        <p14:creationId xmlns:p14="http://schemas.microsoft.com/office/powerpoint/2010/main" val="1163656187"/>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1066800" y="1752600"/>
            <a:ext cx="3733800" cy="41148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953000" y="1752600"/>
            <a:ext cx="3733800" cy="41148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6" name="Rectangle 10"/>
          <p:cNvSpPr>
            <a:spLocks noGrp="1" noChangeArrowheads="1"/>
          </p:cNvSpPr>
          <p:nvPr>
            <p:ph type="sldNum" sz="quarter" idx="11"/>
          </p:nvPr>
        </p:nvSpPr>
        <p:spPr>
          <a:ln/>
        </p:spPr>
        <p:txBody>
          <a:bodyPr/>
          <a:lstStyle>
            <a:lvl1pPr>
              <a:defRPr/>
            </a:lvl1pPr>
          </a:lstStyle>
          <a:p>
            <a:pPr>
              <a:defRPr/>
            </a:pPr>
            <a:fld id="{F2E4BEBC-2954-400C-B7A8-0A02512584EF}" type="slidenum">
              <a:rPr lang="de-DE"/>
              <a:pPr>
                <a:defRPr/>
              </a:pPr>
              <a:t>‹Nr.›</a:t>
            </a:fld>
            <a:endParaRPr lang="de-DE"/>
          </a:p>
        </p:txBody>
      </p:sp>
    </p:spTree>
    <p:extLst>
      <p:ext uri="{BB962C8B-B14F-4D97-AF65-F5344CB8AC3E}">
        <p14:creationId xmlns:p14="http://schemas.microsoft.com/office/powerpoint/2010/main" val="257325612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e-DE"/>
              <a:t>Titelmasterformat durch Klicken bearbeiten</a:t>
            </a:r>
          </a:p>
        </p:txBody>
      </p:sp>
      <p:sp>
        <p:nvSpPr>
          <p:cNvPr id="3" name="Textplatzhalt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30238" y="2505075"/>
            <a:ext cx="386873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29150" y="2505075"/>
            <a:ext cx="38877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8" name="Rectangle 10"/>
          <p:cNvSpPr>
            <a:spLocks noGrp="1" noChangeArrowheads="1"/>
          </p:cNvSpPr>
          <p:nvPr>
            <p:ph type="sldNum" sz="quarter" idx="11"/>
          </p:nvPr>
        </p:nvSpPr>
        <p:spPr>
          <a:ln/>
        </p:spPr>
        <p:txBody>
          <a:bodyPr/>
          <a:lstStyle>
            <a:lvl1pPr>
              <a:defRPr/>
            </a:lvl1pPr>
          </a:lstStyle>
          <a:p>
            <a:pPr>
              <a:defRPr/>
            </a:pPr>
            <a:fld id="{A8D277FC-35E8-4E79-BC3B-05B2B277CED9}" type="slidenum">
              <a:rPr lang="de-DE"/>
              <a:pPr>
                <a:defRPr/>
              </a:pPr>
              <a:t>‹Nr.›</a:t>
            </a:fld>
            <a:endParaRPr lang="de-DE"/>
          </a:p>
        </p:txBody>
      </p:sp>
    </p:spTree>
    <p:extLst>
      <p:ext uri="{BB962C8B-B14F-4D97-AF65-F5344CB8AC3E}">
        <p14:creationId xmlns:p14="http://schemas.microsoft.com/office/powerpoint/2010/main" val="1638289028"/>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4" name="Rectangle 10"/>
          <p:cNvSpPr>
            <a:spLocks noGrp="1" noChangeArrowheads="1"/>
          </p:cNvSpPr>
          <p:nvPr>
            <p:ph type="sldNum" sz="quarter" idx="11"/>
          </p:nvPr>
        </p:nvSpPr>
        <p:spPr>
          <a:ln/>
        </p:spPr>
        <p:txBody>
          <a:bodyPr/>
          <a:lstStyle>
            <a:lvl1pPr>
              <a:defRPr/>
            </a:lvl1pPr>
          </a:lstStyle>
          <a:p>
            <a:pPr>
              <a:defRPr/>
            </a:pPr>
            <a:fld id="{815521D0-A152-45E1-B81A-036326DDD2F6}" type="slidenum">
              <a:rPr lang="de-DE"/>
              <a:pPr>
                <a:defRPr/>
              </a:pPr>
              <a:t>‹Nr.›</a:t>
            </a:fld>
            <a:endParaRPr lang="de-DE"/>
          </a:p>
        </p:txBody>
      </p:sp>
    </p:spTree>
    <p:extLst>
      <p:ext uri="{BB962C8B-B14F-4D97-AF65-F5344CB8AC3E}">
        <p14:creationId xmlns:p14="http://schemas.microsoft.com/office/powerpoint/2010/main" val="3826028787"/>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3" name="Rectangle 10"/>
          <p:cNvSpPr>
            <a:spLocks noGrp="1" noChangeArrowheads="1"/>
          </p:cNvSpPr>
          <p:nvPr>
            <p:ph type="sldNum" sz="quarter" idx="11"/>
          </p:nvPr>
        </p:nvSpPr>
        <p:spPr>
          <a:ln/>
        </p:spPr>
        <p:txBody>
          <a:bodyPr/>
          <a:lstStyle>
            <a:lvl1pPr>
              <a:defRPr/>
            </a:lvl1pPr>
          </a:lstStyle>
          <a:p>
            <a:pPr>
              <a:defRPr/>
            </a:pPr>
            <a:fld id="{446A31DF-9EAB-4FB7-8D49-94E11771D40A}" type="slidenum">
              <a:rPr lang="de-DE"/>
              <a:pPr>
                <a:defRPr/>
              </a:pPr>
              <a:t>‹Nr.›</a:t>
            </a:fld>
            <a:endParaRPr lang="de-DE"/>
          </a:p>
        </p:txBody>
      </p:sp>
    </p:spTree>
    <p:extLst>
      <p:ext uri="{BB962C8B-B14F-4D97-AF65-F5344CB8AC3E}">
        <p14:creationId xmlns:p14="http://schemas.microsoft.com/office/powerpoint/2010/main" val="83384547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6" name="Rectangle 10"/>
          <p:cNvSpPr>
            <a:spLocks noGrp="1" noChangeArrowheads="1"/>
          </p:cNvSpPr>
          <p:nvPr>
            <p:ph type="sldNum" sz="quarter" idx="11"/>
          </p:nvPr>
        </p:nvSpPr>
        <p:spPr>
          <a:ln/>
        </p:spPr>
        <p:txBody>
          <a:bodyPr/>
          <a:lstStyle>
            <a:lvl1pPr>
              <a:defRPr/>
            </a:lvl1pPr>
          </a:lstStyle>
          <a:p>
            <a:pPr>
              <a:defRPr/>
            </a:pPr>
            <a:fld id="{4C5D1C7C-E61F-438A-AF59-ED71B4ABFACD}" type="slidenum">
              <a:rPr lang="de-DE"/>
              <a:pPr>
                <a:defRPr/>
              </a:pPr>
              <a:t>‹Nr.›</a:t>
            </a:fld>
            <a:endParaRPr lang="de-DE"/>
          </a:p>
        </p:txBody>
      </p:sp>
    </p:spTree>
    <p:extLst>
      <p:ext uri="{BB962C8B-B14F-4D97-AF65-F5344CB8AC3E}">
        <p14:creationId xmlns:p14="http://schemas.microsoft.com/office/powerpoint/2010/main" val="4134228877"/>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9"/>
          <p:cNvSpPr>
            <a:spLocks noGrp="1" noChangeArrowheads="1"/>
          </p:cNvSpPr>
          <p:nvPr>
            <p:ph type="ftr" sz="quarter" idx="10"/>
          </p:nvPr>
        </p:nvSpPr>
        <p:spPr>
          <a:ln/>
        </p:spPr>
        <p:txBody>
          <a:bodyPr/>
          <a:lstStyle>
            <a:lvl1pPr>
              <a:defRPr/>
            </a:lvl1pPr>
          </a:lstStyle>
          <a:p>
            <a:pPr>
              <a:defRPr/>
            </a:pPr>
            <a:r>
              <a:rPr lang="de-DE"/>
              <a:t>Originalfassung: Ulbricht, Staatliche Schulberatung München, April 2015 (GrSO)  Für inhaltliche Veränderungen kann keine Haftung übernommen werden. </a:t>
            </a:r>
          </a:p>
        </p:txBody>
      </p:sp>
      <p:sp>
        <p:nvSpPr>
          <p:cNvPr id="6" name="Rectangle 10"/>
          <p:cNvSpPr>
            <a:spLocks noGrp="1" noChangeArrowheads="1"/>
          </p:cNvSpPr>
          <p:nvPr>
            <p:ph type="sldNum" sz="quarter" idx="11"/>
          </p:nvPr>
        </p:nvSpPr>
        <p:spPr>
          <a:ln/>
        </p:spPr>
        <p:txBody>
          <a:bodyPr/>
          <a:lstStyle>
            <a:lvl1pPr>
              <a:defRPr/>
            </a:lvl1pPr>
          </a:lstStyle>
          <a:p>
            <a:pPr>
              <a:defRPr/>
            </a:pPr>
            <a:fld id="{66149B93-AEEF-4A76-B299-9C91CF2E2747}" type="slidenum">
              <a:rPr lang="de-DE"/>
              <a:pPr>
                <a:defRPr/>
              </a:pPr>
              <a:t>‹Nr.›</a:t>
            </a:fld>
            <a:endParaRPr lang="de-DE"/>
          </a:p>
        </p:txBody>
      </p:sp>
    </p:spTree>
    <p:extLst>
      <p:ext uri="{BB962C8B-B14F-4D97-AF65-F5344CB8AC3E}">
        <p14:creationId xmlns:p14="http://schemas.microsoft.com/office/powerpoint/2010/main" val="352110323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ltGray">
      <p:bgPr>
        <a:solidFill>
          <a:srgbClr val="906D58"/>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609600" y="228600"/>
            <a:ext cx="8239125" cy="6391275"/>
          </a:xfrm>
          <a:prstGeom prst="rect">
            <a:avLst/>
          </a:prstGeom>
          <a:solidFill>
            <a:srgbClr val="EDE7E3"/>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defRPr/>
            </a:pPr>
            <a:endParaRPr kumimoji="1" lang="de-DE"/>
          </a:p>
        </p:txBody>
      </p:sp>
      <p:sp>
        <p:nvSpPr>
          <p:cNvPr id="1027" name="Line 3"/>
          <p:cNvSpPr>
            <a:spLocks noChangeShapeType="1"/>
          </p:cNvSpPr>
          <p:nvPr/>
        </p:nvSpPr>
        <p:spPr bwMode="ltGray">
          <a:xfrm>
            <a:off x="1016000" y="1600200"/>
            <a:ext cx="7670800" cy="0"/>
          </a:xfrm>
          <a:prstGeom prst="line">
            <a:avLst/>
          </a:prstGeom>
          <a:noFill/>
          <a:ln w="317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de-DE"/>
          </a:p>
        </p:txBody>
      </p:sp>
      <p:pic>
        <p:nvPicPr>
          <p:cNvPr id="1028" name="Picture 4" descr="minispir"/>
          <p:cNvPicPr>
            <a:picLocks noChangeAspect="1" noChangeArrowheads="1"/>
          </p:cNvPicPr>
          <p:nvPr/>
        </p:nvPicPr>
        <p:blipFill>
          <a:blip r:embed="rId13">
            <a:extLst>
              <a:ext uri="{28A0092B-C50C-407E-A947-70E740481C1C}">
                <a14:useLocalDpi xmlns:a14="http://schemas.microsoft.com/office/drawing/2010/main" val="0"/>
              </a:ext>
            </a:extLst>
          </a:blip>
          <a:srcRect b="5333"/>
          <a:stretch>
            <a:fillRect/>
          </a:stretch>
        </p:blipFill>
        <p:spPr bwMode="ltGray">
          <a:xfrm>
            <a:off x="0" y="50800"/>
            <a:ext cx="1181100" cy="405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minispir"/>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6"/>
          <p:cNvSpPr>
            <a:spLocks noGrp="1" noChangeArrowheads="1"/>
          </p:cNvSpPr>
          <p:nvPr>
            <p:ph type="title"/>
          </p:nvPr>
        </p:nvSpPr>
        <p:spPr bwMode="auto">
          <a:xfrm>
            <a:off x="1066800" y="381000"/>
            <a:ext cx="7620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Klicken Sie, um das Titelformat zu bearbeiten</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Klicken Sie, um die Formate des Vorlagentextes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48137" name="Rectangle 9"/>
          <p:cNvSpPr>
            <a:spLocks noGrp="1" noChangeArrowheads="1"/>
          </p:cNvSpPr>
          <p:nvPr>
            <p:ph type="ftr" sz="quarter" idx="3"/>
          </p:nvPr>
        </p:nvSpPr>
        <p:spPr bwMode="auto">
          <a:xfrm>
            <a:off x="1042988" y="6237288"/>
            <a:ext cx="5545137"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r>
              <a:rPr lang="de-DE"/>
              <a:t>Originalfassung: Ulbricht, Staatliche Schulberatung München, April 2015 (GrSO)  Für inhaltliche Veränderungen kann keine Haftung übernommen werden. </a:t>
            </a:r>
          </a:p>
        </p:txBody>
      </p:sp>
      <p:sp>
        <p:nvSpPr>
          <p:cNvPr id="48138" name="Rectangle 10"/>
          <p:cNvSpPr>
            <a:spLocks noGrp="1" noChangeArrowheads="1"/>
          </p:cNvSpPr>
          <p:nvPr>
            <p:ph type="sldNum" sz="quarter" idx="4"/>
          </p:nvPr>
        </p:nvSpPr>
        <p:spPr bwMode="auto">
          <a:xfrm>
            <a:off x="6881813" y="61071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0016502-C57B-4821-AA67-7A33BFE2B063}"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4049"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ransition>
    <p:wipe dir="r"/>
  </p:transition>
  <p:hf hd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de-DE" altLang="de-DE"/>
              <a:t>Titelmasterformat durch Klicken bearbeiten</a:t>
            </a:r>
          </a:p>
        </p:txBody>
      </p:sp>
      <p:sp>
        <p:nvSpPr>
          <p:cNvPr id="2051" name="Rectangle 3"/>
          <p:cNvSpPr>
            <a:spLocks noGrp="1" noChangeArrowheads="1"/>
          </p:cNvSpPr>
          <p:nvPr>
            <p:ph type="body" idx="1"/>
          </p:nvPr>
        </p:nvSpPr>
        <p:spPr bwMode="auto">
          <a:xfrm>
            <a:off x="566738" y="1752600"/>
            <a:ext cx="8001000" cy="4267200"/>
          </a:xfrm>
          <a:prstGeom prst="rect">
            <a:avLst/>
          </a:prstGeom>
          <a:noFill/>
          <a:ln w="19050">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0"/>
            <a:r>
              <a:rPr lang="de-DE" altLang="de-DE"/>
              <a:t>	</a:t>
            </a:r>
          </a:p>
          <a:p>
            <a:pPr lvl="0"/>
            <a:endParaRPr lang="de-DE" altLang="de-DE"/>
          </a:p>
        </p:txBody>
      </p:sp>
      <p:sp>
        <p:nvSpPr>
          <p:cNvPr id="2052" name="AutoShape 4"/>
          <p:cNvSpPr>
            <a:spLocks noChangeArrowheads="1"/>
          </p:cNvSpPr>
          <p:nvPr/>
        </p:nvSpPr>
        <p:spPr bwMode="auto">
          <a:xfrm>
            <a:off x="609600" y="1566863"/>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de-DE"/>
          </a:p>
        </p:txBody>
      </p:sp>
      <p:sp>
        <p:nvSpPr>
          <p:cNvPr id="205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55655" name="Rectangle 7"/>
          <p:cNvSpPr>
            <a:spLocks noGrp="1" noChangeArrowheads="1"/>
          </p:cNvSpPr>
          <p:nvPr>
            <p:ph type="ftr" sz="quarter" idx="3"/>
          </p:nvPr>
        </p:nvSpPr>
        <p:spPr bwMode="auto">
          <a:xfrm>
            <a:off x="468313" y="6245225"/>
            <a:ext cx="555148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i="1">
                <a:latin typeface="+mn-lt"/>
              </a:defRPr>
            </a:lvl1pPr>
          </a:lstStyle>
          <a:p>
            <a:pPr>
              <a:defRPr/>
            </a:pPr>
            <a:r>
              <a:rPr lang="de-DE"/>
              <a:t>Originalfassung: Ulbricht, Staatliche Schulberatung München, April 2015 (GrSO)  Für inhaltliche Veränderungen kann keine Haftung übernommen werden. </a:t>
            </a:r>
            <a:endParaRPr lang="de-DE" dirty="0"/>
          </a:p>
        </p:txBody>
      </p:sp>
      <p:sp>
        <p:nvSpPr>
          <p:cNvPr id="15565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Verdana" panose="020B0604030504040204" pitchFamily="34" charset="0"/>
              </a:defRPr>
            </a:lvl1pPr>
          </a:lstStyle>
          <a:p>
            <a:pPr>
              <a:defRPr/>
            </a:pPr>
            <a:fld id="{77A87AA4-0858-491D-9B5B-2FDDB3EB8558}"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 id="2147484046" r:id="rId12"/>
    <p:sldLayoutId id="2147484047" r:id="rId13"/>
    <p:sldLayoutId id="2147484048" r:id="rId14"/>
  </p:sldLayoutIdLst>
  <p:transition>
    <p:wipe dir="r"/>
  </p:transition>
  <p:hf hdr="0" dt="0"/>
  <p:txStyles>
    <p:titleStyle>
      <a:lvl1pPr algn="l" rtl="0" eaLnBrk="0" fontAlgn="base" hangingPunct="0">
        <a:spcBef>
          <a:spcPct val="0"/>
        </a:spcBef>
        <a:spcAft>
          <a:spcPct val="0"/>
        </a:spcAft>
        <a:defRPr sz="3200" kern="1200">
          <a:solidFill>
            <a:srgbClr val="0000FF"/>
          </a:solidFill>
          <a:latin typeface="+mj-lt"/>
          <a:ea typeface="+mj-ea"/>
          <a:cs typeface="+mj-cs"/>
        </a:defRPr>
      </a:lvl1pPr>
      <a:lvl2pPr algn="l" rtl="0" eaLnBrk="0" fontAlgn="base" hangingPunct="0">
        <a:spcBef>
          <a:spcPct val="0"/>
        </a:spcBef>
        <a:spcAft>
          <a:spcPct val="0"/>
        </a:spcAft>
        <a:defRPr sz="3200">
          <a:solidFill>
            <a:srgbClr val="0000FF"/>
          </a:solidFill>
          <a:latin typeface="Arial" panose="020B0604020202020204" pitchFamily="34" charset="0"/>
        </a:defRPr>
      </a:lvl2pPr>
      <a:lvl3pPr algn="l" rtl="0" eaLnBrk="0" fontAlgn="base" hangingPunct="0">
        <a:spcBef>
          <a:spcPct val="0"/>
        </a:spcBef>
        <a:spcAft>
          <a:spcPct val="0"/>
        </a:spcAft>
        <a:defRPr sz="3200">
          <a:solidFill>
            <a:srgbClr val="0000FF"/>
          </a:solidFill>
          <a:latin typeface="Arial" panose="020B0604020202020204" pitchFamily="34" charset="0"/>
        </a:defRPr>
      </a:lvl3pPr>
      <a:lvl4pPr algn="l" rtl="0" eaLnBrk="0" fontAlgn="base" hangingPunct="0">
        <a:spcBef>
          <a:spcPct val="0"/>
        </a:spcBef>
        <a:spcAft>
          <a:spcPct val="0"/>
        </a:spcAft>
        <a:defRPr sz="3200">
          <a:solidFill>
            <a:srgbClr val="0000FF"/>
          </a:solidFill>
          <a:latin typeface="Arial" panose="020B0604020202020204" pitchFamily="34" charset="0"/>
        </a:defRPr>
      </a:lvl4pPr>
      <a:lvl5pPr algn="l" rtl="0" eaLnBrk="0" fontAlgn="base" hangingPunct="0">
        <a:spcBef>
          <a:spcPct val="0"/>
        </a:spcBef>
        <a:spcAft>
          <a:spcPct val="0"/>
        </a:spcAft>
        <a:defRPr sz="3200">
          <a:solidFill>
            <a:srgbClr val="0000FF"/>
          </a:solidFill>
          <a:latin typeface="Arial" panose="020B0604020202020204" pitchFamily="34" charset="0"/>
        </a:defRPr>
      </a:lvl5pPr>
      <a:lvl6pPr marL="457200" algn="l" rtl="0" fontAlgn="base">
        <a:spcBef>
          <a:spcPct val="0"/>
        </a:spcBef>
        <a:spcAft>
          <a:spcPct val="0"/>
        </a:spcAft>
        <a:defRPr sz="3200">
          <a:solidFill>
            <a:srgbClr val="0000FF"/>
          </a:solidFill>
          <a:latin typeface="Arial" panose="020B0604020202020204" pitchFamily="34" charset="0"/>
        </a:defRPr>
      </a:lvl6pPr>
      <a:lvl7pPr marL="914400" algn="l" rtl="0" fontAlgn="base">
        <a:spcBef>
          <a:spcPct val="0"/>
        </a:spcBef>
        <a:spcAft>
          <a:spcPct val="0"/>
        </a:spcAft>
        <a:defRPr sz="3200">
          <a:solidFill>
            <a:srgbClr val="0000FF"/>
          </a:solidFill>
          <a:latin typeface="Arial" panose="020B0604020202020204" pitchFamily="34" charset="0"/>
        </a:defRPr>
      </a:lvl7pPr>
      <a:lvl8pPr marL="1371600" algn="l" rtl="0" fontAlgn="base">
        <a:spcBef>
          <a:spcPct val="0"/>
        </a:spcBef>
        <a:spcAft>
          <a:spcPct val="0"/>
        </a:spcAft>
        <a:defRPr sz="3200">
          <a:solidFill>
            <a:srgbClr val="0000FF"/>
          </a:solidFill>
          <a:latin typeface="Arial" panose="020B0604020202020204" pitchFamily="34" charset="0"/>
        </a:defRPr>
      </a:lvl8pPr>
      <a:lvl9pPr marL="1828800" algn="l" rtl="0" fontAlgn="base">
        <a:spcBef>
          <a:spcPct val="0"/>
        </a:spcBef>
        <a:spcAft>
          <a:spcPct val="0"/>
        </a:spcAft>
        <a:defRPr sz="3200">
          <a:solidFill>
            <a:srgbClr val="0000FF"/>
          </a:solidFill>
          <a:latin typeface="Arial" panose="020B0604020202020204"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
        <a:defRPr kern="1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defRPr kern="1200">
          <a:solidFill>
            <a:schemeClr val="tx1"/>
          </a:solidFill>
          <a:latin typeface="+mn-lt"/>
          <a:ea typeface="+mn-ea"/>
          <a:cs typeface="+mn-cs"/>
        </a:defRPr>
      </a:lvl2pPr>
      <a:lvl3pPr marL="1304925" indent="-395288" algn="l" rtl="0" eaLnBrk="0" fontAlgn="base" hangingPunct="0">
        <a:spcBef>
          <a:spcPct val="20000"/>
        </a:spcBef>
        <a:spcAft>
          <a:spcPct val="0"/>
        </a:spcAft>
        <a:buClr>
          <a:schemeClr val="accent2"/>
        </a:buClr>
        <a:buFont typeface="Wingdings" panose="05000000000000000000" pitchFamily="2" charset="2"/>
        <a:defRPr kern="1200">
          <a:solidFill>
            <a:schemeClr val="tx1"/>
          </a:solidFill>
          <a:latin typeface="+mn-lt"/>
          <a:ea typeface="+mn-ea"/>
          <a:cs typeface="+mn-cs"/>
        </a:defRPr>
      </a:lvl3pPr>
      <a:lvl4pPr marL="1693863" indent="-387350" algn="l" rtl="0" eaLnBrk="0" fontAlgn="base" hangingPunct="0">
        <a:spcBef>
          <a:spcPct val="20000"/>
        </a:spcBef>
        <a:spcAft>
          <a:spcPct val="0"/>
        </a:spcAft>
        <a:buClr>
          <a:schemeClr val="accent2"/>
        </a:buClr>
        <a:buFont typeface="Wingdings" panose="05000000000000000000" pitchFamily="2" charset="2"/>
        <a:defRPr kern="1200">
          <a:solidFill>
            <a:schemeClr val="tx1"/>
          </a:solidFill>
          <a:latin typeface="+mn-lt"/>
          <a:ea typeface="+mn-ea"/>
          <a:cs typeface="+mn-cs"/>
        </a:defRPr>
      </a:lvl4pPr>
      <a:lvl5pPr marL="2093913" indent="-398463" algn="l" rtl="0" eaLnBrk="0" fontAlgn="base" hangingPunct="0">
        <a:spcBef>
          <a:spcPct val="25000"/>
        </a:spcBef>
        <a:spcAft>
          <a:spcPct val="0"/>
        </a:spcAft>
        <a:buClr>
          <a:schemeClr val="accent2"/>
        </a:buClr>
        <a:buFont typeface="Wingdings" panose="05000000000000000000" pitchFamily="2" charset="2"/>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https://www.bildungsserver.de/Schulfaehigkeit-was-ist-das--2667-de.html" TargetMode="Externa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24.xml"/><Relationship Id="rId1" Type="http://schemas.openxmlformats.org/officeDocument/2006/relationships/slideLayout" Target="../slideLayouts/slideLayout13.xml"/><Relationship Id="rId6" Type="http://schemas.openxmlformats.org/officeDocument/2006/relationships/slide" Target="slide17.xml"/><Relationship Id="rId5" Type="http://schemas.openxmlformats.org/officeDocument/2006/relationships/slide" Target="slide27.xml"/><Relationship Id="rId4" Type="http://schemas.openxmlformats.org/officeDocument/2006/relationships/slide" Target="slide2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image" Target="../media/image5.png"/><Relationship Id="rId7" Type="http://schemas.openxmlformats.org/officeDocument/2006/relationships/slide" Target="slide13.xml"/><Relationship Id="rId2" Type="http://schemas.openxmlformats.org/officeDocument/2006/relationships/notesSlide" Target="../notesSlides/notesSlide8.xml"/><Relationship Id="rId1" Type="http://schemas.openxmlformats.org/officeDocument/2006/relationships/slideLayout" Target="../slideLayouts/slideLayout18.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2"/>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endParaRPr lang="de-DE" dirty="0"/>
          </a:p>
        </p:txBody>
      </p:sp>
      <p:sp>
        <p:nvSpPr>
          <p:cNvPr id="9219" name="Foliennummernplatzhalter 3"/>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D815C45-89D5-49BC-858C-9DD3522BDC79}" type="slidenum">
              <a:rPr lang="de-DE" altLang="de-DE" sz="1200" smtClean="0">
                <a:latin typeface="Verdana" panose="020B0604030504040204" pitchFamily="34" charset="0"/>
              </a:rPr>
              <a:pPr/>
              <a:t>1</a:t>
            </a:fld>
            <a:endParaRPr lang="de-DE" altLang="de-DE" sz="1200">
              <a:latin typeface="Verdana" panose="020B0604030504040204" pitchFamily="34" charset="0"/>
            </a:endParaRPr>
          </a:p>
        </p:txBody>
      </p:sp>
      <p:sp>
        <p:nvSpPr>
          <p:cNvPr id="9220" name="Rectangle 5"/>
          <p:cNvSpPr>
            <a:spLocks noChangeArrowheads="1"/>
          </p:cNvSpPr>
          <p:nvPr/>
        </p:nvSpPr>
        <p:spPr bwMode="auto">
          <a:xfrm>
            <a:off x="1042988" y="4724400"/>
            <a:ext cx="7051675" cy="1236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a:solidFill>
                  <a:srgbClr val="0000FF"/>
                </a:solidFill>
                <a:latin typeface="Arial" panose="020B0604020202020204" pitchFamily="34" charset="0"/>
                <a:cs typeface="Arial" panose="020B0604020202020204" pitchFamily="34" charset="0"/>
              </a:rPr>
              <a:t>Voraussetzungen</a:t>
            </a:r>
            <a:br>
              <a:rPr lang="de-DE" altLang="de-DE">
                <a:solidFill>
                  <a:srgbClr val="0000FF"/>
                </a:solidFill>
                <a:latin typeface="Arial" panose="020B0604020202020204" pitchFamily="34" charset="0"/>
                <a:cs typeface="Arial" panose="020B0604020202020204" pitchFamily="34" charset="0"/>
              </a:rPr>
            </a:br>
            <a:r>
              <a:rPr lang="de-DE" altLang="de-DE">
                <a:solidFill>
                  <a:srgbClr val="0000FF"/>
                </a:solidFill>
                <a:latin typeface="Arial" panose="020B0604020202020204" pitchFamily="34" charset="0"/>
                <a:cs typeface="Arial" panose="020B0604020202020204" pitchFamily="34" charset="0"/>
              </a:rPr>
              <a:t>rechtliche Bestimmungen Unterstützungsmöglichkeiten</a:t>
            </a:r>
            <a:endParaRPr lang="en-GB" altLang="de-DE">
              <a:solidFill>
                <a:srgbClr val="0000FF"/>
              </a:solidFill>
              <a:latin typeface="Arial" panose="020B0604020202020204" pitchFamily="34" charset="0"/>
              <a:cs typeface="Arial" panose="020B0604020202020204" pitchFamily="34" charset="0"/>
            </a:endParaRPr>
          </a:p>
        </p:txBody>
      </p:sp>
      <p:sp>
        <p:nvSpPr>
          <p:cNvPr id="9221" name="Rectangle 8"/>
          <p:cNvSpPr>
            <a:spLocks noChangeArrowheads="1"/>
          </p:cNvSpPr>
          <p:nvPr/>
        </p:nvSpPr>
        <p:spPr bwMode="auto">
          <a:xfrm>
            <a:off x="611188" y="404813"/>
            <a:ext cx="7918450" cy="1319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3600" b="1">
                <a:solidFill>
                  <a:srgbClr val="0000FF"/>
                </a:solidFill>
                <a:latin typeface="Arial" panose="020B0604020202020204" pitchFamily="34" charset="0"/>
                <a:cs typeface="Arial" panose="020B0604020202020204" pitchFamily="34" charset="0"/>
              </a:rPr>
              <a:t>Einschulung in die Grundschule</a:t>
            </a:r>
            <a:endParaRPr lang="en-GB" altLang="de-DE" sz="3600" b="1">
              <a:solidFill>
                <a:srgbClr val="0000FF"/>
              </a:solidFill>
              <a:latin typeface="Arial" panose="020B0604020202020204" pitchFamily="34" charset="0"/>
              <a:cs typeface="Arial" panose="020B0604020202020204" pitchFamily="34" charset="0"/>
            </a:endParaRPr>
          </a:p>
        </p:txBody>
      </p:sp>
      <p:pic>
        <p:nvPicPr>
          <p:cNvPr id="9222" name="Picture 13" descr="MP90040113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675" y="1916113"/>
            <a:ext cx="3168650" cy="273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17411"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BE7064B-A06C-477A-8A48-5FA7ED144763}" type="slidenum">
              <a:rPr lang="de-DE" altLang="de-DE" sz="1200" smtClean="0">
                <a:latin typeface="Verdana" panose="020B0604030504040204" pitchFamily="34" charset="0"/>
              </a:rPr>
              <a:pPr/>
              <a:t>10</a:t>
            </a:fld>
            <a:endParaRPr lang="de-DE" altLang="de-DE" sz="1200">
              <a:latin typeface="Verdana" panose="020B0604030504040204" pitchFamily="34" charset="0"/>
            </a:endParaRPr>
          </a:p>
        </p:txBody>
      </p:sp>
      <p:sp>
        <p:nvSpPr>
          <p:cNvPr id="17412" name="Rectangle 2"/>
          <p:cNvSpPr>
            <a:spLocks noGrp="1" noChangeArrowheads="1"/>
          </p:cNvSpPr>
          <p:nvPr>
            <p:ph type="title"/>
          </p:nvPr>
        </p:nvSpPr>
        <p:spPr>
          <a:xfrm>
            <a:off x="574675" y="304800"/>
            <a:ext cx="8001000" cy="747713"/>
          </a:xfrm>
        </p:spPr>
        <p:txBody>
          <a:bodyPr/>
          <a:lstStyle/>
          <a:p>
            <a:pPr eaLnBrk="1" hangingPunct="1"/>
            <a:r>
              <a:rPr lang="de-DE" altLang="de-DE" sz="2800"/>
              <a:t>Kognitive Lernvoraussetzungen</a:t>
            </a:r>
          </a:p>
        </p:txBody>
      </p:sp>
      <p:sp>
        <p:nvSpPr>
          <p:cNvPr id="17413" name="Rectangle 3"/>
          <p:cNvSpPr>
            <a:spLocks noGrp="1" noChangeArrowheads="1"/>
          </p:cNvSpPr>
          <p:nvPr>
            <p:ph type="body" idx="1"/>
          </p:nvPr>
        </p:nvSpPr>
        <p:spPr>
          <a:xfrm>
            <a:off x="566738" y="1752600"/>
            <a:ext cx="8108950" cy="4340225"/>
          </a:xfrm>
        </p:spPr>
        <p:txBody>
          <a:bodyPr/>
          <a:lstStyle/>
          <a:p>
            <a:pPr eaLnBrk="1" hangingPunct="1">
              <a:lnSpc>
                <a:spcPct val="80000"/>
              </a:lnSpc>
              <a:buFont typeface="Wingdings" panose="05000000000000000000" pitchFamily="2" charset="2"/>
              <a:buNone/>
            </a:pPr>
            <a:r>
              <a:rPr lang="de-DE" altLang="de-DE" sz="2000" b="1">
                <a:solidFill>
                  <a:srgbClr val="0000FF"/>
                </a:solidFill>
              </a:rPr>
              <a:t>Grundlegende intellektuelle Fähigkeiten</a:t>
            </a:r>
            <a:r>
              <a:rPr lang="de-DE" altLang="de-DE" sz="2000"/>
              <a:t>, kein bestimmtes, schulisches Wissen, z.B.:</a:t>
            </a:r>
          </a:p>
          <a:p>
            <a:pPr eaLnBrk="1" hangingPunct="1">
              <a:lnSpc>
                <a:spcPct val="80000"/>
              </a:lnSpc>
              <a:buFont typeface="Wingdings" panose="05000000000000000000" pitchFamily="2" charset="2"/>
              <a:buNone/>
            </a:pPr>
            <a:endParaRPr lang="de-DE" altLang="de-DE" sz="2000"/>
          </a:p>
          <a:p>
            <a:pPr eaLnBrk="1" hangingPunct="1">
              <a:lnSpc>
                <a:spcPct val="80000"/>
              </a:lnSpc>
              <a:buFont typeface="Wingdings" panose="05000000000000000000" pitchFamily="2" charset="2"/>
              <a:buChar char="ü"/>
            </a:pPr>
            <a:r>
              <a:rPr lang="de-DE" altLang="de-DE" sz="2000"/>
              <a:t>Altersgemäßer aktiver und passiver Wortschatz </a:t>
            </a:r>
          </a:p>
          <a:p>
            <a:pPr eaLnBrk="1" hangingPunct="1">
              <a:lnSpc>
                <a:spcPct val="80000"/>
              </a:lnSpc>
              <a:buFont typeface="Wingdings" panose="05000000000000000000" pitchFamily="2" charset="2"/>
              <a:buChar char="ü"/>
            </a:pPr>
            <a:r>
              <a:rPr lang="de-DE" altLang="de-DE" sz="2000"/>
              <a:t>Merkfähigkeit (einfache Sachverhalte, zweiteilige Arbeitsaufträge, Gedichte/Sprechverse, Fingerspiele…)</a:t>
            </a:r>
          </a:p>
          <a:p>
            <a:pPr eaLnBrk="1" hangingPunct="1">
              <a:lnSpc>
                <a:spcPct val="80000"/>
              </a:lnSpc>
              <a:buFont typeface="Wingdings" panose="05000000000000000000" pitchFamily="2" charset="2"/>
              <a:buChar char="ü"/>
            </a:pPr>
            <a:r>
              <a:rPr lang="de-DE" altLang="de-DE" sz="2000"/>
              <a:t>Zahlenverständnis im Zahlenraum bis 6 (abzählen, Menge benennen, mehr/weniger, Ordinalzahlen, Würfel)</a:t>
            </a:r>
          </a:p>
          <a:p>
            <a:pPr eaLnBrk="1" hangingPunct="1">
              <a:lnSpc>
                <a:spcPct val="80000"/>
              </a:lnSpc>
              <a:buFont typeface="Wingdings" panose="05000000000000000000" pitchFamily="2" charset="2"/>
              <a:buChar char="ü"/>
            </a:pPr>
            <a:r>
              <a:rPr lang="de-DE" altLang="de-DE" sz="2000"/>
              <a:t>Farben und einfache Formen erkennen und benennen</a:t>
            </a:r>
          </a:p>
          <a:p>
            <a:pPr eaLnBrk="1" hangingPunct="1">
              <a:lnSpc>
                <a:spcPct val="80000"/>
              </a:lnSpc>
              <a:buFont typeface="Wingdings" panose="05000000000000000000" pitchFamily="2" charset="2"/>
              <a:buChar char="ü"/>
            </a:pPr>
            <a:r>
              <a:rPr lang="de-DE" altLang="de-DE" sz="2000"/>
              <a:t>kindgemäßes Erfahrungswissen / Sachwissen (z.B.: Einkaufen)</a:t>
            </a:r>
          </a:p>
          <a:p>
            <a:pPr eaLnBrk="1" hangingPunct="1">
              <a:lnSpc>
                <a:spcPct val="80000"/>
              </a:lnSpc>
              <a:buFont typeface="Wingdings" panose="05000000000000000000" pitchFamily="2" charset="2"/>
              <a:buChar char="ü"/>
            </a:pPr>
            <a:r>
              <a:rPr lang="de-DE" altLang="de-DE" sz="2000"/>
              <a:t>Schlussfolgerndes Denken (Wenn-dann-Beziehung verstehen)</a:t>
            </a:r>
          </a:p>
          <a:p>
            <a:pPr eaLnBrk="1" hangingPunct="1">
              <a:lnSpc>
                <a:spcPct val="80000"/>
              </a:lnSpc>
              <a:buFont typeface="Wingdings" panose="05000000000000000000" pitchFamily="2" charset="2"/>
              <a:buChar char="ü"/>
            </a:pPr>
            <a:r>
              <a:rPr lang="de-DE" altLang="de-DE" sz="2000"/>
              <a:t>Raum-Lage-Beziehungen kennen und benennen (oben, unten …)</a:t>
            </a:r>
          </a:p>
          <a:p>
            <a:pPr eaLnBrk="1" hangingPunct="1">
              <a:lnSpc>
                <a:spcPct val="80000"/>
              </a:lnSpc>
              <a:buFont typeface="Wingdings" panose="05000000000000000000" pitchFamily="2" charset="2"/>
              <a:buChar char="ü"/>
            </a:pPr>
            <a:r>
              <a:rPr lang="de-DE" altLang="de-DE" sz="2000"/>
              <a:t>Handlungsabläufe kennen und verstehen (z.B. Tisch decken; Geschichte/Erlebnis in der richtigen Reihenfolg erzählen)</a:t>
            </a:r>
          </a:p>
          <a:p>
            <a:pPr eaLnBrk="1" hangingPunct="1">
              <a:lnSpc>
                <a:spcPct val="80000"/>
              </a:lnSpc>
              <a:buFont typeface="Wingdings" panose="05000000000000000000" pitchFamily="2" charset="2"/>
              <a:buChar char="ü"/>
            </a:pPr>
            <a:endParaRPr lang="de-DE" altLang="de-DE"/>
          </a:p>
        </p:txBody>
      </p:sp>
      <p:sp>
        <p:nvSpPr>
          <p:cNvPr id="171013" name="AutoShape 5">
            <a:hlinkClick r:id="rId3" action="ppaction://hlinksldjump"/>
          </p:cNvPr>
          <p:cNvSpPr>
            <a:spLocks noChangeArrowheads="1"/>
          </p:cNvSpPr>
          <p:nvPr/>
        </p:nvSpPr>
        <p:spPr bwMode="auto">
          <a:xfrm>
            <a:off x="8172450" y="5661025"/>
            <a:ext cx="288925" cy="287338"/>
          </a:xfrm>
          <a:prstGeom prst="irregularSeal1">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dirty="0">
                <a:latin typeface="Arial" panose="020B0604020202020204" pitchFamily="34" charset="0"/>
              </a:rPr>
              <a:t>3</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1013"/>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71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animBg="1"/>
      <p:bldP spid="17101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19459"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AA9ABA1-0ADD-4372-AD34-555E7676A4E5}" type="slidenum">
              <a:rPr lang="de-DE" altLang="de-DE" sz="1200" smtClean="0">
                <a:latin typeface="Verdana" panose="020B0604030504040204" pitchFamily="34" charset="0"/>
              </a:rPr>
              <a:pPr/>
              <a:t>11</a:t>
            </a:fld>
            <a:endParaRPr lang="de-DE" altLang="de-DE" sz="1200">
              <a:latin typeface="Verdana" panose="020B0604030504040204" pitchFamily="34" charset="0"/>
            </a:endParaRPr>
          </a:p>
        </p:txBody>
      </p:sp>
      <p:sp>
        <p:nvSpPr>
          <p:cNvPr id="19460" name="Rectangle 2"/>
          <p:cNvSpPr>
            <a:spLocks noGrp="1" noChangeArrowheads="1"/>
          </p:cNvSpPr>
          <p:nvPr>
            <p:ph type="title"/>
          </p:nvPr>
        </p:nvSpPr>
        <p:spPr>
          <a:xfrm>
            <a:off x="574675" y="304800"/>
            <a:ext cx="8001000" cy="747713"/>
          </a:xfrm>
        </p:spPr>
        <p:txBody>
          <a:bodyPr/>
          <a:lstStyle/>
          <a:p>
            <a:pPr eaLnBrk="1" hangingPunct="1"/>
            <a:r>
              <a:rPr lang="de-DE" altLang="de-DE" sz="2800"/>
              <a:t>Differenzierte Sprachwahrnehmungsleistungen</a:t>
            </a:r>
          </a:p>
        </p:txBody>
      </p:sp>
      <p:sp>
        <p:nvSpPr>
          <p:cNvPr id="19461" name="Rectangle 3"/>
          <p:cNvSpPr>
            <a:spLocks noGrp="1" noChangeArrowheads="1"/>
          </p:cNvSpPr>
          <p:nvPr>
            <p:ph type="body" idx="1"/>
          </p:nvPr>
        </p:nvSpPr>
        <p:spPr>
          <a:xfrm>
            <a:off x="425450" y="1817688"/>
            <a:ext cx="8108950" cy="4340225"/>
          </a:xfrm>
        </p:spPr>
        <p:txBody>
          <a:bodyPr/>
          <a:lstStyle/>
          <a:p>
            <a:pPr eaLnBrk="1" hangingPunct="1">
              <a:lnSpc>
                <a:spcPct val="80000"/>
              </a:lnSpc>
              <a:buFont typeface="Wingdings" panose="05000000000000000000" pitchFamily="2" charset="2"/>
              <a:buNone/>
            </a:pPr>
            <a:r>
              <a:rPr lang="de-DE" altLang="de-DE" sz="2000" b="1">
                <a:solidFill>
                  <a:srgbClr val="0000FF"/>
                </a:solidFill>
              </a:rPr>
              <a:t>Sprachwahrnehmungsleistungen</a:t>
            </a:r>
            <a:r>
              <a:rPr lang="de-DE" altLang="de-DE" sz="2000"/>
              <a:t> sind eine wichtige Voraussetzung für den Lese-Schreiblernprozess, dazu gehören z.B.:</a:t>
            </a:r>
          </a:p>
          <a:p>
            <a:pPr eaLnBrk="1" hangingPunct="1">
              <a:lnSpc>
                <a:spcPct val="80000"/>
              </a:lnSpc>
              <a:buFont typeface="Wingdings" panose="05000000000000000000" pitchFamily="2" charset="2"/>
              <a:buNone/>
            </a:pPr>
            <a:endParaRPr lang="de-DE" altLang="de-DE" sz="2000"/>
          </a:p>
          <a:p>
            <a:pPr eaLnBrk="1" hangingPunct="1">
              <a:lnSpc>
                <a:spcPct val="80000"/>
              </a:lnSpc>
              <a:buFont typeface="Wingdings" panose="05000000000000000000" pitchFamily="2" charset="2"/>
              <a:buChar char="ü"/>
            </a:pPr>
            <a:r>
              <a:rPr lang="de-DE" altLang="de-DE" sz="2000"/>
              <a:t>Erkennen von Geräuschen und Lauten</a:t>
            </a:r>
          </a:p>
          <a:p>
            <a:pPr eaLnBrk="1" hangingPunct="1">
              <a:lnSpc>
                <a:spcPct val="80000"/>
              </a:lnSpc>
              <a:buFont typeface="Wingdings" panose="05000000000000000000" pitchFamily="2" charset="2"/>
              <a:buChar char="ü"/>
            </a:pPr>
            <a:r>
              <a:rPr lang="de-DE" altLang="de-DE" sz="2000"/>
              <a:t>Richtiges Nachahmen von Geräuschen, Rhythmen, Reimen und Lauten, auch in einer bestimmten Reihenfolge (Silben, Zungenbrecher, Abzählverse, Klatschspiele) -&gt; Merkfähigkeit</a:t>
            </a:r>
          </a:p>
          <a:p>
            <a:pPr eaLnBrk="1" hangingPunct="1">
              <a:lnSpc>
                <a:spcPct val="80000"/>
              </a:lnSpc>
              <a:buFont typeface="Wingdings" panose="05000000000000000000" pitchFamily="2" charset="2"/>
              <a:buChar char="ü"/>
            </a:pPr>
            <a:r>
              <a:rPr lang="de-DE" altLang="de-DE" sz="2000"/>
              <a:t>Altersgemäße Entwicklung der Sprechmotorik (deutliche Aussprache)</a:t>
            </a:r>
          </a:p>
          <a:p>
            <a:pPr eaLnBrk="1" hangingPunct="1">
              <a:lnSpc>
                <a:spcPct val="80000"/>
              </a:lnSpc>
              <a:buFont typeface="Wingdings" panose="05000000000000000000" pitchFamily="2" charset="2"/>
              <a:buChar char="ü"/>
            </a:pPr>
            <a:r>
              <a:rPr lang="de-DE" altLang="de-DE" sz="2000"/>
              <a:t>Altersgemäße Entwicklung der grammatikalischen Kompetenz (z.B. richtige Verwendung der Artikel und Verbformen; Bilden von ganzen Sätzen; erzählen mit drei und mehr Sätzen am Stück)</a:t>
            </a:r>
          </a:p>
          <a:p>
            <a:pPr eaLnBrk="1" hangingPunct="1">
              <a:lnSpc>
                <a:spcPct val="80000"/>
              </a:lnSpc>
              <a:buFont typeface="Wingdings" panose="05000000000000000000" pitchFamily="2" charset="2"/>
              <a:buChar char="ü"/>
            </a:pPr>
            <a:r>
              <a:rPr lang="de-DE" altLang="de-DE" sz="2000"/>
              <a:t>Sehfähigkeit, optisch Unterschiede finden (was passt nicht in die Reihe/ was sieht genauso aus)</a:t>
            </a:r>
          </a:p>
          <a:p>
            <a:pPr eaLnBrk="1" hangingPunct="1">
              <a:lnSpc>
                <a:spcPct val="80000"/>
              </a:lnSpc>
              <a:buFont typeface="Wingdings" panose="05000000000000000000" pitchFamily="2" charset="2"/>
              <a:buChar char="ü"/>
            </a:pPr>
            <a:r>
              <a:rPr lang="de-DE" altLang="de-DE" sz="2000"/>
              <a:t>Zuhören können, Arbeitsaufträge erfassen/wiedergeben</a:t>
            </a:r>
          </a:p>
          <a:p>
            <a:pPr eaLnBrk="1" hangingPunct="1">
              <a:lnSpc>
                <a:spcPct val="80000"/>
              </a:lnSpc>
              <a:buFont typeface="Wingdings" panose="05000000000000000000" pitchFamily="2" charset="2"/>
              <a:buChar char="ü"/>
            </a:pPr>
            <a:endParaRPr lang="de-DE" altLang="de-DE"/>
          </a:p>
        </p:txBody>
      </p:sp>
      <p:sp>
        <p:nvSpPr>
          <p:cNvPr id="171013" name="AutoShape 5">
            <a:hlinkClick r:id="rId3" action="ppaction://hlinksldjump"/>
          </p:cNvPr>
          <p:cNvSpPr>
            <a:spLocks noChangeArrowheads="1"/>
          </p:cNvSpPr>
          <p:nvPr/>
        </p:nvSpPr>
        <p:spPr bwMode="auto">
          <a:xfrm>
            <a:off x="8172450" y="5661025"/>
            <a:ext cx="288925" cy="287338"/>
          </a:xfrm>
          <a:prstGeom prst="irregularSeal1">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a:latin typeface="Arial" panose="020B0604020202020204" pitchFamily="34" charset="0"/>
              </a:rPr>
              <a:t>3</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1013"/>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71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animBg="1"/>
      <p:bldP spid="17101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2150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817F328-6B31-46EC-9788-2C2BB5DA3250}" type="slidenum">
              <a:rPr lang="de-DE" altLang="de-DE" sz="1200" smtClean="0">
                <a:latin typeface="Verdana" panose="020B0604030504040204" pitchFamily="34" charset="0"/>
              </a:rPr>
              <a:pPr/>
              <a:t>12</a:t>
            </a:fld>
            <a:endParaRPr lang="de-DE" altLang="de-DE" sz="1200">
              <a:latin typeface="Verdana" panose="020B0604030504040204" pitchFamily="34" charset="0"/>
            </a:endParaRPr>
          </a:p>
        </p:txBody>
      </p:sp>
      <p:sp>
        <p:nvSpPr>
          <p:cNvPr id="21508" name="Rectangle 2"/>
          <p:cNvSpPr>
            <a:spLocks noGrp="1" noChangeArrowheads="1"/>
          </p:cNvSpPr>
          <p:nvPr>
            <p:ph type="title"/>
          </p:nvPr>
        </p:nvSpPr>
        <p:spPr>
          <a:xfrm>
            <a:off x="574675" y="304800"/>
            <a:ext cx="8001000" cy="820738"/>
          </a:xfrm>
        </p:spPr>
        <p:txBody>
          <a:bodyPr/>
          <a:lstStyle/>
          <a:p>
            <a:pPr eaLnBrk="1" hangingPunct="1"/>
            <a:r>
              <a:rPr lang="de-DE" altLang="de-DE"/>
              <a:t>Emotionale Stabilität</a:t>
            </a:r>
          </a:p>
        </p:txBody>
      </p:sp>
      <p:sp>
        <p:nvSpPr>
          <p:cNvPr id="21509" name="Rectangle 3"/>
          <p:cNvSpPr>
            <a:spLocks noGrp="1" noChangeArrowheads="1"/>
          </p:cNvSpPr>
          <p:nvPr>
            <p:ph type="body" idx="1"/>
          </p:nvPr>
        </p:nvSpPr>
        <p:spPr>
          <a:xfrm>
            <a:off x="566738" y="1752600"/>
            <a:ext cx="8001000" cy="4492625"/>
          </a:xfrm>
        </p:spPr>
        <p:txBody>
          <a:bodyPr/>
          <a:lstStyle/>
          <a:p>
            <a:pPr eaLnBrk="1" hangingPunct="1">
              <a:buFont typeface="Wingdings" panose="05000000000000000000" pitchFamily="2" charset="2"/>
              <a:buNone/>
            </a:pPr>
            <a:r>
              <a:rPr lang="de-DE" altLang="de-DE" sz="2000"/>
              <a:t>Eine </a:t>
            </a:r>
            <a:r>
              <a:rPr lang="de-DE" altLang="de-DE" sz="2000" b="1">
                <a:solidFill>
                  <a:srgbClr val="0000FF"/>
                </a:solidFill>
              </a:rPr>
              <a:t>ausgewogene Emotionalität</a:t>
            </a:r>
            <a:r>
              <a:rPr lang="de-DE" altLang="de-DE" sz="2000"/>
              <a:t> wirkt sich nachhaltig auf die Lernbereitschaft und Lernleistung aus, dazu gehören z.B.:</a:t>
            </a:r>
          </a:p>
          <a:p>
            <a:pPr eaLnBrk="1" hangingPunct="1">
              <a:buFont typeface="Wingdings" panose="05000000000000000000" pitchFamily="2" charset="2"/>
              <a:buChar char="ü"/>
            </a:pPr>
            <a:r>
              <a:rPr lang="de-DE" altLang="de-DE" sz="2000"/>
              <a:t>Problemloses Ablösen von vertrauten Personen (Mutter, Vater …)</a:t>
            </a:r>
          </a:p>
          <a:p>
            <a:pPr eaLnBrk="1" hangingPunct="1">
              <a:buFont typeface="Wingdings" panose="05000000000000000000" pitchFamily="2" charset="2"/>
              <a:buChar char="ü"/>
            </a:pPr>
            <a:r>
              <a:rPr lang="de-DE" altLang="de-DE" sz="2000"/>
              <a:t>Allgemeines Selbstvertrauen (Ich schaff das …)</a:t>
            </a:r>
          </a:p>
          <a:p>
            <a:pPr eaLnBrk="1" hangingPunct="1">
              <a:buFont typeface="Wingdings" panose="05000000000000000000" pitchFamily="2" charset="2"/>
              <a:buChar char="ü"/>
            </a:pPr>
            <a:r>
              <a:rPr lang="de-DE" altLang="de-DE" sz="2000"/>
              <a:t>Ich-Stärke (Ich bin ich und muss nicht so sein wie andere)</a:t>
            </a:r>
          </a:p>
          <a:p>
            <a:pPr eaLnBrk="1" hangingPunct="1">
              <a:buFont typeface="Wingdings" panose="05000000000000000000" pitchFamily="2" charset="2"/>
              <a:buChar char="ü"/>
            </a:pPr>
            <a:r>
              <a:rPr lang="de-DE" altLang="de-DE" sz="2000"/>
              <a:t>Frustrationstoleranz (Enttäuschungen ertragen; Kritikfähigkeit; sich „durchbeißen“) </a:t>
            </a:r>
          </a:p>
          <a:p>
            <a:pPr eaLnBrk="1" hangingPunct="1">
              <a:buFont typeface="Wingdings" panose="05000000000000000000" pitchFamily="2" charset="2"/>
              <a:buChar char="ü"/>
            </a:pPr>
            <a:r>
              <a:rPr lang="de-DE" altLang="de-DE" sz="2000"/>
              <a:t>Bedürfnisaufschub (mit dem Essen warten, Aktivitäten aufschieben, Gespräche nicht unterbrechen…)</a:t>
            </a:r>
          </a:p>
          <a:p>
            <a:pPr eaLnBrk="1" hangingPunct="1">
              <a:buFont typeface="Wingdings" panose="05000000000000000000" pitchFamily="2" charset="2"/>
              <a:buChar char="ü"/>
            </a:pPr>
            <a:r>
              <a:rPr lang="de-DE" altLang="de-DE" sz="2000"/>
              <a:t>Altersgemäße Zuversicht und wenig Ängstlichkeit</a:t>
            </a:r>
          </a:p>
          <a:p>
            <a:pPr eaLnBrk="1" hangingPunct="1">
              <a:buFont typeface="Wingdings" panose="05000000000000000000" pitchFamily="2" charset="2"/>
              <a:buChar char="ü"/>
            </a:pPr>
            <a:r>
              <a:rPr lang="de-DE" altLang="de-DE" sz="2000"/>
              <a:t>Fähigkeit, Gefühle zu zeigen (Zuneigung, Ablehnung, Mitleid, Rücksicht …)</a:t>
            </a:r>
          </a:p>
        </p:txBody>
      </p:sp>
      <p:sp>
        <p:nvSpPr>
          <p:cNvPr id="173060" name="AutoShape 4">
            <a:hlinkClick r:id="rId3" action="ppaction://hlinksldjump"/>
          </p:cNvPr>
          <p:cNvSpPr>
            <a:spLocks noChangeArrowheads="1"/>
          </p:cNvSpPr>
          <p:nvPr/>
        </p:nvSpPr>
        <p:spPr bwMode="auto">
          <a:xfrm>
            <a:off x="8027988" y="5661025"/>
            <a:ext cx="288925" cy="287338"/>
          </a:xfrm>
          <a:prstGeom prst="irregularSeal1">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a:latin typeface="Arial" panose="020B0604020202020204" pitchFamily="34" charset="0"/>
              </a:rPr>
              <a:t>3</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3060"/>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73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60" grpId="0" animBg="1"/>
      <p:bldP spid="17306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23555"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31486CC-AE10-49D8-BBDC-732F1FD35E51}" type="slidenum">
              <a:rPr lang="de-DE" altLang="de-DE" sz="1200" smtClean="0">
                <a:latin typeface="Verdana" panose="020B0604030504040204" pitchFamily="34" charset="0"/>
              </a:rPr>
              <a:pPr/>
              <a:t>13</a:t>
            </a:fld>
            <a:endParaRPr lang="de-DE" altLang="de-DE" sz="1200">
              <a:latin typeface="Verdana" panose="020B0604030504040204" pitchFamily="34" charset="0"/>
            </a:endParaRPr>
          </a:p>
        </p:txBody>
      </p:sp>
      <p:sp>
        <p:nvSpPr>
          <p:cNvPr id="23556" name="Rectangle 2"/>
          <p:cNvSpPr>
            <a:spLocks noGrp="1" noChangeArrowheads="1"/>
          </p:cNvSpPr>
          <p:nvPr>
            <p:ph type="title"/>
          </p:nvPr>
        </p:nvSpPr>
        <p:spPr>
          <a:xfrm>
            <a:off x="574675" y="304800"/>
            <a:ext cx="8001000" cy="820738"/>
          </a:xfrm>
        </p:spPr>
        <p:txBody>
          <a:bodyPr/>
          <a:lstStyle/>
          <a:p>
            <a:pPr eaLnBrk="1" hangingPunct="1"/>
            <a:r>
              <a:rPr lang="de-DE" altLang="de-DE"/>
              <a:t>Motivationale Lernvoraussetzungen</a:t>
            </a:r>
          </a:p>
        </p:txBody>
      </p:sp>
      <p:sp>
        <p:nvSpPr>
          <p:cNvPr id="23557" name="Rectangle 3"/>
          <p:cNvSpPr>
            <a:spLocks noGrp="1" noChangeArrowheads="1"/>
          </p:cNvSpPr>
          <p:nvPr>
            <p:ph type="body" idx="1"/>
          </p:nvPr>
        </p:nvSpPr>
        <p:spPr>
          <a:xfrm>
            <a:off x="566738" y="1752600"/>
            <a:ext cx="8001000" cy="4124325"/>
          </a:xfrm>
        </p:spPr>
        <p:txBody>
          <a:bodyPr/>
          <a:lstStyle/>
          <a:p>
            <a:pPr eaLnBrk="1" hangingPunct="1"/>
            <a:r>
              <a:rPr lang="de-DE" altLang="de-DE" sz="1900"/>
              <a:t>Schulanfänger sollten ein </a:t>
            </a:r>
            <a:r>
              <a:rPr lang="de-DE" altLang="de-DE" sz="1900" b="1">
                <a:solidFill>
                  <a:srgbClr val="0000FF"/>
                </a:solidFill>
              </a:rPr>
              <a:t>grundsätzliches Interesse, Neugier und Freude</a:t>
            </a:r>
            <a:r>
              <a:rPr lang="de-DE" altLang="de-DE" sz="1900"/>
              <a:t> am Lernen haben</a:t>
            </a:r>
          </a:p>
          <a:p>
            <a:pPr eaLnBrk="1" hangingPunct="1"/>
            <a:r>
              <a:rPr lang="de-DE" altLang="de-DE" sz="1900"/>
              <a:t>Altersgemäße </a:t>
            </a:r>
            <a:r>
              <a:rPr lang="de-DE" altLang="de-DE" sz="1900" b="1">
                <a:solidFill>
                  <a:srgbClr val="0000FF"/>
                </a:solidFill>
              </a:rPr>
              <a:t>Ausdauer</a:t>
            </a:r>
            <a:r>
              <a:rPr lang="de-DE" altLang="de-DE" sz="1900"/>
              <a:t>, um ein Ziel zu erreichen (15 – 20 Minuten)</a:t>
            </a:r>
          </a:p>
          <a:p>
            <a:pPr eaLnBrk="1" hangingPunct="1"/>
            <a:r>
              <a:rPr lang="de-DE" altLang="de-DE" sz="1900"/>
              <a:t>Altersgemäße </a:t>
            </a:r>
            <a:r>
              <a:rPr lang="de-DE" altLang="de-DE" sz="1900" b="1">
                <a:solidFill>
                  <a:srgbClr val="0000FF"/>
                </a:solidFill>
              </a:rPr>
              <a:t>Anstrengungsbereitschaft</a:t>
            </a:r>
            <a:r>
              <a:rPr lang="de-DE" altLang="de-DE" sz="1900"/>
              <a:t> (körperlich und mental, in Abhängigkeit von der Tageszeit und Gesamtbelastung)</a:t>
            </a:r>
          </a:p>
          <a:p>
            <a:pPr eaLnBrk="1" hangingPunct="1"/>
            <a:r>
              <a:rPr lang="de-DE" altLang="de-DE" sz="1900"/>
              <a:t>Altersgemäße </a:t>
            </a:r>
            <a:r>
              <a:rPr lang="de-DE" altLang="de-DE" sz="1900" b="1">
                <a:solidFill>
                  <a:srgbClr val="0000FF"/>
                </a:solidFill>
              </a:rPr>
              <a:t>Konzentrationsfähigkeit </a:t>
            </a:r>
            <a:r>
              <a:rPr lang="de-DE" altLang="de-DE" sz="1900"/>
              <a:t>(in Abhängigkeit vom Schwierigkeitsgrad der Aufgabenstellung und der möglichen Störfaktoren)</a:t>
            </a:r>
          </a:p>
          <a:p>
            <a:pPr eaLnBrk="1" hangingPunct="1"/>
            <a:r>
              <a:rPr lang="de-DE" altLang="de-DE" sz="1900"/>
              <a:t>Abhängigkeit von extrinsischen Verstärkern sollte übergehen in </a:t>
            </a:r>
            <a:r>
              <a:rPr lang="de-DE" altLang="de-DE" sz="1900" b="1">
                <a:solidFill>
                  <a:srgbClr val="0000FF"/>
                </a:solidFill>
              </a:rPr>
              <a:t>intrinsische Motivation</a:t>
            </a:r>
            <a:r>
              <a:rPr lang="de-DE" altLang="de-DE" sz="1900"/>
              <a:t> (Freude am Wissenszuwachs, am Erfolg)</a:t>
            </a:r>
          </a:p>
          <a:p>
            <a:pPr eaLnBrk="1" hangingPunct="1"/>
            <a:r>
              <a:rPr lang="de-DE" altLang="de-DE" sz="1900"/>
              <a:t>Insgesamt </a:t>
            </a:r>
            <a:r>
              <a:rPr lang="de-DE" altLang="de-DE" sz="1900" b="1">
                <a:solidFill>
                  <a:srgbClr val="0000FF"/>
                </a:solidFill>
              </a:rPr>
              <a:t>große Hoffnung auf Erfolg</a:t>
            </a:r>
            <a:r>
              <a:rPr lang="de-DE" altLang="de-DE" sz="1900"/>
              <a:t> und geringe Angst vor Misserfolg</a:t>
            </a:r>
            <a:endParaRPr lang="de-DE" altLang="de-DE" sz="1900" b="1">
              <a:solidFill>
                <a:srgbClr val="0000FF"/>
              </a:solidFill>
            </a:endParaRPr>
          </a:p>
        </p:txBody>
      </p:sp>
      <p:sp>
        <p:nvSpPr>
          <p:cNvPr id="174084" name="AutoShape 4">
            <a:hlinkClick r:id="rId3" action="ppaction://hlinksldjump"/>
          </p:cNvPr>
          <p:cNvSpPr>
            <a:spLocks noChangeArrowheads="1"/>
          </p:cNvSpPr>
          <p:nvPr/>
        </p:nvSpPr>
        <p:spPr bwMode="auto">
          <a:xfrm>
            <a:off x="8027988" y="5445125"/>
            <a:ext cx="288925" cy="287338"/>
          </a:xfrm>
          <a:prstGeom prst="irregularSeal1">
            <a:avLst/>
          </a:prstGeom>
          <a:solidFill>
            <a:srgbClr val="00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a:latin typeface="Arial" panose="020B0604020202020204" pitchFamily="34" charset="0"/>
              </a:rPr>
              <a:t>3</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4" grpId="0" animBg="1"/>
      <p:bldP spid="17408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25603"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A1D5A84-1E38-4B61-896F-7620EB42F0C9}" type="slidenum">
              <a:rPr lang="de-DE" altLang="de-DE" sz="1200" smtClean="0">
                <a:latin typeface="Verdana" panose="020B0604030504040204" pitchFamily="34" charset="0"/>
              </a:rPr>
              <a:pPr/>
              <a:t>14</a:t>
            </a:fld>
            <a:endParaRPr lang="de-DE" altLang="de-DE" sz="1200">
              <a:latin typeface="Verdana" panose="020B0604030504040204" pitchFamily="34" charset="0"/>
            </a:endParaRPr>
          </a:p>
        </p:txBody>
      </p:sp>
      <p:sp>
        <p:nvSpPr>
          <p:cNvPr id="25604" name="Rectangle 2"/>
          <p:cNvSpPr>
            <a:spLocks noGrp="1" noChangeArrowheads="1"/>
          </p:cNvSpPr>
          <p:nvPr>
            <p:ph type="title"/>
          </p:nvPr>
        </p:nvSpPr>
        <p:spPr>
          <a:xfrm>
            <a:off x="574675" y="304800"/>
            <a:ext cx="8001000" cy="747713"/>
          </a:xfrm>
        </p:spPr>
        <p:txBody>
          <a:bodyPr/>
          <a:lstStyle/>
          <a:p>
            <a:pPr eaLnBrk="1" hangingPunct="1"/>
            <a:r>
              <a:rPr lang="de-DE" altLang="de-DE"/>
              <a:t>Soziale Kompetenzen</a:t>
            </a:r>
          </a:p>
        </p:txBody>
      </p:sp>
      <p:sp>
        <p:nvSpPr>
          <p:cNvPr id="25605" name="Rectangle 3"/>
          <p:cNvSpPr>
            <a:spLocks noGrp="1" noChangeArrowheads="1"/>
          </p:cNvSpPr>
          <p:nvPr>
            <p:ph type="body" idx="1"/>
          </p:nvPr>
        </p:nvSpPr>
        <p:spPr>
          <a:xfrm>
            <a:off x="566738" y="1752600"/>
            <a:ext cx="8001000" cy="4052888"/>
          </a:xfrm>
        </p:spPr>
        <p:txBody>
          <a:bodyPr/>
          <a:lstStyle/>
          <a:p>
            <a:pPr eaLnBrk="1" hangingPunct="1"/>
            <a:r>
              <a:rPr lang="de-DE" altLang="de-DE" sz="1900" b="1">
                <a:solidFill>
                  <a:srgbClr val="0000FF"/>
                </a:solidFill>
              </a:rPr>
              <a:t>Schule ist auch ein Ort des sozialen Lernens. Lernen</a:t>
            </a:r>
            <a:r>
              <a:rPr lang="de-DE" altLang="de-DE" sz="1900"/>
              <a:t> findet stets </a:t>
            </a:r>
            <a:r>
              <a:rPr lang="de-DE" altLang="de-DE" sz="1900" b="1">
                <a:solidFill>
                  <a:srgbClr val="0000FF"/>
                </a:solidFill>
              </a:rPr>
              <a:t>im</a:t>
            </a:r>
            <a:r>
              <a:rPr lang="de-DE" altLang="de-DE" sz="1900"/>
              <a:t> </a:t>
            </a:r>
            <a:r>
              <a:rPr lang="de-DE" altLang="de-DE" sz="1900" b="1">
                <a:solidFill>
                  <a:srgbClr val="0000FF"/>
                </a:solidFill>
              </a:rPr>
              <a:t>sozialen Kontext</a:t>
            </a:r>
            <a:r>
              <a:rPr lang="de-DE" altLang="de-DE" sz="1900"/>
              <a:t> statt. Kinder lernen „für“ jemanden und „mit“ jemandem.</a:t>
            </a:r>
          </a:p>
          <a:p>
            <a:pPr eaLnBrk="1" hangingPunct="1"/>
            <a:r>
              <a:rPr lang="de-DE" altLang="de-DE" sz="1900" b="1">
                <a:solidFill>
                  <a:srgbClr val="0000FF"/>
                </a:solidFill>
              </a:rPr>
              <a:t>Strategien für den angemessenen Umgang mit Klassenkameraden</a:t>
            </a:r>
            <a:r>
              <a:rPr lang="de-DE" altLang="de-DE" sz="1900"/>
              <a:t> (Zusammenarbeit, miteinander spielen, helfen, einem Streit aus dem Weg gehen, angemessen streiten, kompromissbereit, Freundschaften anbahnen …)</a:t>
            </a:r>
          </a:p>
          <a:p>
            <a:pPr eaLnBrk="1" hangingPunct="1"/>
            <a:r>
              <a:rPr lang="de-DE" altLang="de-DE" sz="1900" b="1">
                <a:solidFill>
                  <a:srgbClr val="0000FF"/>
                </a:solidFill>
              </a:rPr>
              <a:t>Strategien für den angemessenen Umgang mit Erwachsenen</a:t>
            </a:r>
            <a:r>
              <a:rPr lang="de-DE" altLang="de-DE" sz="1900"/>
              <a:t> (grüßen, eine Bitte vortragen, seine Meinung äußern, fragen, danken, Hilfe holen, Hilfe anbieten, offen aber nicht distanzlos)</a:t>
            </a:r>
          </a:p>
          <a:p>
            <a:pPr eaLnBrk="1" hangingPunct="1"/>
            <a:r>
              <a:rPr lang="de-DE" altLang="de-DE" sz="1900" b="1">
                <a:solidFill>
                  <a:srgbClr val="0000FF"/>
                </a:solidFill>
              </a:rPr>
              <a:t>Weitergehende soziale Kompetenzen</a:t>
            </a:r>
            <a:r>
              <a:rPr lang="de-DE" altLang="de-DE" sz="1900"/>
              <a:t> (für andere eintreten, Ämter übernehmen, Führung in Gruppen annehmen, andere als Gruppenführung akzeptieren, Regeln einhalten)</a:t>
            </a:r>
          </a:p>
        </p:txBody>
      </p:sp>
      <p:sp>
        <p:nvSpPr>
          <p:cNvPr id="175108" name="AutoShape 4">
            <a:hlinkClick r:id="rId3" action="ppaction://hlinksldjump"/>
          </p:cNvPr>
          <p:cNvSpPr>
            <a:spLocks noChangeArrowheads="1"/>
          </p:cNvSpPr>
          <p:nvPr/>
        </p:nvSpPr>
        <p:spPr bwMode="auto">
          <a:xfrm>
            <a:off x="8027988" y="5300663"/>
            <a:ext cx="288925" cy="287337"/>
          </a:xfrm>
          <a:prstGeom prst="irregularSeal1">
            <a:avLst/>
          </a:prstGeom>
          <a:solidFill>
            <a:srgbClr val="99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a:latin typeface="Arial" panose="020B0604020202020204" pitchFamily="34" charset="0"/>
              </a:rPr>
              <a:t>3</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5108"/>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175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8" grpId="0" animBg="1"/>
      <p:bldP spid="17510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Fußzeilenplatzhalter 3"/>
          <p:cNvSpPr>
            <a:spLocks noGrp="1"/>
          </p:cNvSpPr>
          <p:nvPr>
            <p:ph type="ftr" sz="quarter" idx="10"/>
          </p:nvPr>
        </p:nvSpPr>
        <p:spPr>
          <a:xfrm>
            <a:off x="468313" y="6437313"/>
            <a:ext cx="5040312" cy="476250"/>
          </a:xfrm>
        </p:spPr>
        <p:txBody>
          <a:bodyPr/>
          <a:lstStyle/>
          <a:p>
            <a:pPr>
              <a:defRPr/>
            </a:pPr>
            <a:r>
              <a:rPr lang="de-DE" sz="900" dirty="0"/>
              <a:t>Originalfassung: Ulbricht, Staatliche Schulberatung München, April 2015 (</a:t>
            </a:r>
            <a:r>
              <a:rPr lang="de-DE" sz="900" dirty="0" err="1"/>
              <a:t>GrSO</a:t>
            </a:r>
            <a:r>
              <a:rPr lang="de-DE" sz="900" dirty="0"/>
              <a:t>)  Für inhaltliche Veränderungen kann keine Haftung übernommen werden. </a:t>
            </a:r>
          </a:p>
          <a:p>
            <a:pPr>
              <a:defRPr/>
            </a:pPr>
            <a:r>
              <a:rPr lang="de-DE" sz="900" dirty="0"/>
              <a:t>Erweitert: N. Schäfer</a:t>
            </a:r>
          </a:p>
        </p:txBody>
      </p:sp>
      <p:sp>
        <p:nvSpPr>
          <p:cNvPr id="27651"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573D4CA-905B-4E6C-A50A-A4189AFDBD19}" type="slidenum">
              <a:rPr lang="de-DE" altLang="de-DE" sz="1200" smtClean="0">
                <a:latin typeface="Verdana" panose="020B0604030504040204" pitchFamily="34" charset="0"/>
              </a:rPr>
              <a:pPr/>
              <a:t>15</a:t>
            </a:fld>
            <a:endParaRPr lang="de-DE" altLang="de-DE" sz="1200">
              <a:latin typeface="Verdana" panose="020B0604030504040204" pitchFamily="34" charset="0"/>
            </a:endParaRPr>
          </a:p>
        </p:txBody>
      </p:sp>
      <p:sp>
        <p:nvSpPr>
          <p:cNvPr id="27652" name="Rectangle 2"/>
          <p:cNvSpPr>
            <a:spLocks noGrp="1" noChangeArrowheads="1"/>
          </p:cNvSpPr>
          <p:nvPr>
            <p:ph type="title"/>
          </p:nvPr>
        </p:nvSpPr>
        <p:spPr>
          <a:xfrm>
            <a:off x="468313" y="150813"/>
            <a:ext cx="8001000" cy="646112"/>
          </a:xfrm>
        </p:spPr>
        <p:txBody>
          <a:bodyPr/>
          <a:lstStyle/>
          <a:p>
            <a:pPr eaLnBrk="1" hangingPunct="1"/>
            <a:r>
              <a:rPr lang="de-DE" altLang="de-DE" sz="2400"/>
              <a:t>Kann und soll ich mein Kind vor der Einschulung fördern?</a:t>
            </a:r>
          </a:p>
        </p:txBody>
      </p:sp>
      <p:pic>
        <p:nvPicPr>
          <p:cNvPr id="27653" name="Picture 3" descr="Schuljung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3363" y="2636838"/>
            <a:ext cx="1036637" cy="230505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pSp>
        <p:nvGrpSpPr>
          <p:cNvPr id="224260" name="Group 4"/>
          <p:cNvGrpSpPr>
            <a:grpSpLocks/>
          </p:cNvGrpSpPr>
          <p:nvPr/>
        </p:nvGrpSpPr>
        <p:grpSpPr bwMode="auto">
          <a:xfrm>
            <a:off x="1403350" y="1103313"/>
            <a:ext cx="2663825" cy="4968875"/>
            <a:chOff x="884" y="935"/>
            <a:chExt cx="1678" cy="3130"/>
          </a:xfrm>
        </p:grpSpPr>
        <p:grpSp>
          <p:nvGrpSpPr>
            <p:cNvPr id="27662" name="Group 5"/>
            <p:cNvGrpSpPr>
              <a:grpSpLocks/>
            </p:cNvGrpSpPr>
            <p:nvPr/>
          </p:nvGrpSpPr>
          <p:grpSpPr bwMode="auto">
            <a:xfrm>
              <a:off x="884" y="935"/>
              <a:ext cx="1497" cy="3130"/>
              <a:chOff x="884" y="935"/>
              <a:chExt cx="1497" cy="3130"/>
            </a:xfrm>
          </p:grpSpPr>
          <p:grpSp>
            <p:nvGrpSpPr>
              <p:cNvPr id="27670" name="Group 6"/>
              <p:cNvGrpSpPr>
                <a:grpSpLocks/>
              </p:cNvGrpSpPr>
              <p:nvPr/>
            </p:nvGrpSpPr>
            <p:grpSpPr bwMode="auto">
              <a:xfrm rot="-5400000">
                <a:off x="1429" y="390"/>
                <a:ext cx="408" cy="1497"/>
                <a:chOff x="612" y="2251"/>
                <a:chExt cx="635" cy="1428"/>
              </a:xfrm>
            </p:grpSpPr>
            <p:sp>
              <p:nvSpPr>
                <p:cNvPr id="27695" name="Rectangle 7"/>
                <p:cNvSpPr>
                  <a:spLocks noChangeArrowheads="1"/>
                </p:cNvSpPr>
                <p:nvPr/>
              </p:nvSpPr>
              <p:spPr bwMode="auto">
                <a:xfrm>
                  <a:off x="612" y="2432"/>
                  <a:ext cx="589" cy="1247"/>
                </a:xfrm>
                <a:prstGeom prst="rect">
                  <a:avLst/>
                </a:prstGeom>
                <a:solidFill>
                  <a:srgbClr val="FFFF99">
                    <a:alpha val="69019"/>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96" name="Text Box 8"/>
                <p:cNvSpPr txBox="1">
                  <a:spLocks noChangeArrowheads="1"/>
                </p:cNvSpPr>
                <p:nvPr/>
              </p:nvSpPr>
              <p:spPr bwMode="auto">
                <a:xfrm>
                  <a:off x="612" y="2478"/>
                  <a:ext cx="635"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Körperlicher</a:t>
                  </a:r>
                </a:p>
                <a:p>
                  <a:pPr eaLnBrk="1" hangingPunct="1"/>
                  <a:r>
                    <a:rPr lang="de-DE" altLang="de-DE" sz="1400" b="1">
                      <a:latin typeface="Arial" panose="020B0604020202020204" pitchFamily="34" charset="0"/>
                    </a:rPr>
                    <a:t>Entwicklungsstand</a:t>
                  </a:r>
                  <a:endParaRPr lang="de-DE" altLang="de-DE" sz="1400">
                    <a:latin typeface="Arial" panose="020B0604020202020204" pitchFamily="34" charset="0"/>
                  </a:endParaRPr>
                </a:p>
              </p:txBody>
            </p:sp>
            <p:sp>
              <p:nvSpPr>
                <p:cNvPr id="27697" name="AutoShape 9"/>
                <p:cNvSpPr>
                  <a:spLocks noChangeArrowheads="1"/>
                </p:cNvSpPr>
                <p:nvPr/>
              </p:nvSpPr>
              <p:spPr bwMode="auto">
                <a:xfrm>
                  <a:off x="793"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1" name="Group 10"/>
              <p:cNvGrpSpPr>
                <a:grpSpLocks/>
              </p:cNvGrpSpPr>
              <p:nvPr/>
            </p:nvGrpSpPr>
            <p:grpSpPr bwMode="auto">
              <a:xfrm rot="-5400000">
                <a:off x="1383" y="845"/>
                <a:ext cx="499" cy="1497"/>
                <a:chOff x="1292" y="2251"/>
                <a:chExt cx="625" cy="1428"/>
              </a:xfrm>
            </p:grpSpPr>
            <p:sp>
              <p:nvSpPr>
                <p:cNvPr id="27692" name="Rectangle 11"/>
                <p:cNvSpPr>
                  <a:spLocks noChangeArrowheads="1"/>
                </p:cNvSpPr>
                <p:nvPr/>
              </p:nvSpPr>
              <p:spPr bwMode="auto">
                <a:xfrm>
                  <a:off x="1292" y="2432"/>
                  <a:ext cx="589" cy="1247"/>
                </a:xfrm>
                <a:prstGeom prst="rect">
                  <a:avLst/>
                </a:prstGeom>
                <a:solidFill>
                  <a:srgbClr val="FFFF99"/>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93" name="Text Box 12"/>
                <p:cNvSpPr txBox="1">
                  <a:spLocks noChangeArrowheads="1"/>
                </p:cNvSpPr>
                <p:nvPr/>
              </p:nvSpPr>
              <p:spPr bwMode="auto">
                <a:xfrm>
                  <a:off x="1292" y="2478"/>
                  <a:ext cx="625" cy="1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Differenzierte, feinmotorische </a:t>
                  </a:r>
                </a:p>
                <a:p>
                  <a:pPr eaLnBrk="1" hangingPunct="1"/>
                  <a:r>
                    <a:rPr lang="de-DE" altLang="de-DE" sz="1400" b="1">
                      <a:latin typeface="Arial" panose="020B0604020202020204" pitchFamily="34" charset="0"/>
                    </a:rPr>
                    <a:t>Fertigkeiten</a:t>
                  </a:r>
                  <a:endParaRPr lang="de-DE" altLang="de-DE" sz="1400">
                    <a:latin typeface="Arial" panose="020B0604020202020204" pitchFamily="34" charset="0"/>
                  </a:endParaRPr>
                </a:p>
              </p:txBody>
            </p:sp>
            <p:sp>
              <p:nvSpPr>
                <p:cNvPr id="27694" name="AutoShape 13"/>
                <p:cNvSpPr>
                  <a:spLocks noChangeArrowheads="1"/>
                </p:cNvSpPr>
                <p:nvPr/>
              </p:nvSpPr>
              <p:spPr bwMode="auto">
                <a:xfrm>
                  <a:off x="1474"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2" name="Group 14"/>
              <p:cNvGrpSpPr>
                <a:grpSpLocks/>
              </p:cNvGrpSpPr>
              <p:nvPr/>
            </p:nvGrpSpPr>
            <p:grpSpPr bwMode="auto">
              <a:xfrm rot="-5400000">
                <a:off x="1429" y="1343"/>
                <a:ext cx="408" cy="1497"/>
                <a:chOff x="1973" y="2251"/>
                <a:chExt cx="589" cy="1428"/>
              </a:xfrm>
            </p:grpSpPr>
            <p:sp>
              <p:nvSpPr>
                <p:cNvPr id="27689" name="Rectangle 15"/>
                <p:cNvSpPr>
                  <a:spLocks noChangeArrowheads="1"/>
                </p:cNvSpPr>
                <p:nvPr/>
              </p:nvSpPr>
              <p:spPr bwMode="auto">
                <a:xfrm>
                  <a:off x="1973" y="2432"/>
                  <a:ext cx="589" cy="1247"/>
                </a:xfrm>
                <a:prstGeom prst="rect">
                  <a:avLst/>
                </a:prstGeom>
                <a:solidFill>
                  <a:srgbClr val="FF99CC">
                    <a:alpha val="49019"/>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90" name="Text Box 16"/>
                <p:cNvSpPr txBox="1">
                  <a:spLocks noChangeArrowheads="1"/>
                </p:cNvSpPr>
                <p:nvPr/>
              </p:nvSpPr>
              <p:spPr bwMode="auto">
                <a:xfrm>
                  <a:off x="2018" y="2478"/>
                  <a:ext cx="534"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Kognitive Lern-voraussetzungen</a:t>
                  </a:r>
                  <a:endParaRPr lang="de-DE" altLang="de-DE" sz="1400">
                    <a:latin typeface="Arial" panose="020B0604020202020204" pitchFamily="34" charset="0"/>
                  </a:endParaRPr>
                </a:p>
              </p:txBody>
            </p:sp>
            <p:sp>
              <p:nvSpPr>
                <p:cNvPr id="27691" name="AutoShape 17"/>
                <p:cNvSpPr>
                  <a:spLocks noChangeArrowheads="1"/>
                </p:cNvSpPr>
                <p:nvPr/>
              </p:nvSpPr>
              <p:spPr bwMode="auto">
                <a:xfrm>
                  <a:off x="2154"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3" name="Group 18"/>
              <p:cNvGrpSpPr>
                <a:grpSpLocks/>
              </p:cNvGrpSpPr>
              <p:nvPr/>
            </p:nvGrpSpPr>
            <p:grpSpPr bwMode="auto">
              <a:xfrm rot="-5400000">
                <a:off x="1383" y="1842"/>
                <a:ext cx="499" cy="1497"/>
                <a:chOff x="2653" y="2251"/>
                <a:chExt cx="635" cy="1428"/>
              </a:xfrm>
            </p:grpSpPr>
            <p:sp>
              <p:nvSpPr>
                <p:cNvPr id="27686" name="Rectangle 19"/>
                <p:cNvSpPr>
                  <a:spLocks noChangeArrowheads="1"/>
                </p:cNvSpPr>
                <p:nvPr/>
              </p:nvSpPr>
              <p:spPr bwMode="auto">
                <a:xfrm>
                  <a:off x="2653" y="2432"/>
                  <a:ext cx="589" cy="1247"/>
                </a:xfrm>
                <a:prstGeom prst="rect">
                  <a:avLst/>
                </a:prstGeom>
                <a:solidFill>
                  <a:srgbClr val="FF99CC">
                    <a:alpha val="47058"/>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87" name="Text Box 20"/>
                <p:cNvSpPr txBox="1">
                  <a:spLocks noChangeArrowheads="1"/>
                </p:cNvSpPr>
                <p:nvPr/>
              </p:nvSpPr>
              <p:spPr bwMode="auto">
                <a:xfrm>
                  <a:off x="2653" y="2478"/>
                  <a:ext cx="635"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a:latin typeface="Arial" panose="020B0604020202020204" pitchFamily="34" charset="0"/>
                    </a:rPr>
                    <a:t>Entwicklung differen-zierter Sprachwahr-nehmungsleistungen</a:t>
                  </a:r>
                </a:p>
              </p:txBody>
            </p:sp>
            <p:sp>
              <p:nvSpPr>
                <p:cNvPr id="27688" name="AutoShape 21"/>
                <p:cNvSpPr>
                  <a:spLocks noChangeArrowheads="1"/>
                </p:cNvSpPr>
                <p:nvPr/>
              </p:nvSpPr>
              <p:spPr bwMode="auto">
                <a:xfrm>
                  <a:off x="2835"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4" name="Group 22"/>
              <p:cNvGrpSpPr>
                <a:grpSpLocks/>
              </p:cNvGrpSpPr>
              <p:nvPr/>
            </p:nvGrpSpPr>
            <p:grpSpPr bwMode="auto">
              <a:xfrm rot="-5400000">
                <a:off x="1474" y="2296"/>
                <a:ext cx="317" cy="1497"/>
                <a:chOff x="3334" y="2251"/>
                <a:chExt cx="589" cy="1428"/>
              </a:xfrm>
            </p:grpSpPr>
            <p:sp>
              <p:nvSpPr>
                <p:cNvPr id="27683" name="Rectangle 23"/>
                <p:cNvSpPr>
                  <a:spLocks noChangeArrowheads="1"/>
                </p:cNvSpPr>
                <p:nvPr/>
              </p:nvSpPr>
              <p:spPr bwMode="auto">
                <a:xfrm>
                  <a:off x="3334" y="2432"/>
                  <a:ext cx="589" cy="1247"/>
                </a:xfrm>
                <a:prstGeom prst="rect">
                  <a:avLst/>
                </a:prstGeom>
                <a:solidFill>
                  <a:srgbClr val="CCFFCC"/>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84" name="Text Box 24"/>
                <p:cNvSpPr txBox="1">
                  <a:spLocks noChangeArrowheads="1"/>
                </p:cNvSpPr>
                <p:nvPr/>
              </p:nvSpPr>
              <p:spPr bwMode="auto">
                <a:xfrm>
                  <a:off x="3387" y="2475"/>
                  <a:ext cx="491"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Emotionale Stabilität</a:t>
                  </a:r>
                  <a:endParaRPr lang="de-DE" altLang="de-DE" sz="1400">
                    <a:latin typeface="Arial" panose="020B0604020202020204" pitchFamily="34" charset="0"/>
                  </a:endParaRPr>
                </a:p>
              </p:txBody>
            </p:sp>
            <p:sp>
              <p:nvSpPr>
                <p:cNvPr id="27685" name="AutoShape 25"/>
                <p:cNvSpPr>
                  <a:spLocks noChangeArrowheads="1"/>
                </p:cNvSpPr>
                <p:nvPr/>
              </p:nvSpPr>
              <p:spPr bwMode="auto">
                <a:xfrm>
                  <a:off x="3515"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5" name="Group 26"/>
              <p:cNvGrpSpPr>
                <a:grpSpLocks/>
              </p:cNvGrpSpPr>
              <p:nvPr/>
            </p:nvGrpSpPr>
            <p:grpSpPr bwMode="auto">
              <a:xfrm rot="-5400000">
                <a:off x="1451" y="2682"/>
                <a:ext cx="363" cy="1497"/>
                <a:chOff x="4014" y="2251"/>
                <a:chExt cx="590" cy="1428"/>
              </a:xfrm>
            </p:grpSpPr>
            <p:sp>
              <p:nvSpPr>
                <p:cNvPr id="27680" name="Rectangle 27"/>
                <p:cNvSpPr>
                  <a:spLocks noChangeArrowheads="1"/>
                </p:cNvSpPr>
                <p:nvPr/>
              </p:nvSpPr>
              <p:spPr bwMode="auto">
                <a:xfrm>
                  <a:off x="4014" y="2432"/>
                  <a:ext cx="589" cy="1247"/>
                </a:xfrm>
                <a:prstGeom prst="rect">
                  <a:avLst/>
                </a:prstGeom>
                <a:solidFill>
                  <a:srgbClr val="CCFFFF"/>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81" name="Text Box 28"/>
                <p:cNvSpPr txBox="1">
                  <a:spLocks noChangeArrowheads="1"/>
                </p:cNvSpPr>
                <p:nvPr/>
              </p:nvSpPr>
              <p:spPr bwMode="auto">
                <a:xfrm>
                  <a:off x="4014" y="2475"/>
                  <a:ext cx="590"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Motivationale </a:t>
                  </a:r>
                </a:p>
                <a:p>
                  <a:pPr eaLnBrk="1" hangingPunct="1"/>
                  <a:r>
                    <a:rPr lang="de-DE" altLang="de-DE" sz="1400" b="1">
                      <a:latin typeface="Arial" panose="020B0604020202020204" pitchFamily="34" charset="0"/>
                    </a:rPr>
                    <a:t>Lernvoraussetzungen</a:t>
                  </a:r>
                  <a:endParaRPr lang="de-DE" altLang="de-DE" sz="1400">
                    <a:latin typeface="Arial" panose="020B0604020202020204" pitchFamily="34" charset="0"/>
                  </a:endParaRPr>
                </a:p>
              </p:txBody>
            </p:sp>
            <p:sp>
              <p:nvSpPr>
                <p:cNvPr id="27682" name="AutoShape 29"/>
                <p:cNvSpPr>
                  <a:spLocks noChangeArrowheads="1"/>
                </p:cNvSpPr>
                <p:nvPr/>
              </p:nvSpPr>
              <p:spPr bwMode="auto">
                <a:xfrm>
                  <a:off x="4241"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27676" name="Group 30"/>
              <p:cNvGrpSpPr>
                <a:grpSpLocks/>
              </p:cNvGrpSpPr>
              <p:nvPr/>
            </p:nvGrpSpPr>
            <p:grpSpPr bwMode="auto">
              <a:xfrm>
                <a:off x="884" y="3657"/>
                <a:ext cx="1497" cy="408"/>
                <a:chOff x="884" y="3657"/>
                <a:chExt cx="1497" cy="408"/>
              </a:xfrm>
            </p:grpSpPr>
            <p:sp>
              <p:nvSpPr>
                <p:cNvPr id="27677" name="Rectangle 31"/>
                <p:cNvSpPr>
                  <a:spLocks noChangeArrowheads="1"/>
                </p:cNvSpPr>
                <p:nvPr/>
              </p:nvSpPr>
              <p:spPr bwMode="auto">
                <a:xfrm rot="-5400000">
                  <a:off x="1524" y="3207"/>
                  <a:ext cx="407" cy="1307"/>
                </a:xfrm>
                <a:prstGeom prst="rect">
                  <a:avLst/>
                </a:prstGeom>
                <a:solidFill>
                  <a:srgbClr val="CC99FF">
                    <a:alpha val="50195"/>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78" name="Text Box 32"/>
                <p:cNvSpPr txBox="1">
                  <a:spLocks noChangeArrowheads="1"/>
                </p:cNvSpPr>
                <p:nvPr/>
              </p:nvSpPr>
              <p:spPr bwMode="auto">
                <a:xfrm rot="-5400000">
                  <a:off x="1501" y="3275"/>
                  <a:ext cx="408" cy="1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Soziale Kompeten-zen</a:t>
                  </a:r>
                  <a:endParaRPr lang="de-DE" altLang="de-DE" sz="1400">
                    <a:latin typeface="Arial" panose="020B0604020202020204" pitchFamily="34" charset="0"/>
                  </a:endParaRPr>
                </a:p>
              </p:txBody>
            </p:sp>
            <p:sp>
              <p:nvSpPr>
                <p:cNvPr id="27679" name="AutoShape 33"/>
                <p:cNvSpPr>
                  <a:spLocks noChangeArrowheads="1"/>
                </p:cNvSpPr>
                <p:nvPr/>
              </p:nvSpPr>
              <p:spPr bwMode="auto">
                <a:xfrm rot="-5400000">
                  <a:off x="900" y="3797"/>
                  <a:ext cx="157" cy="190"/>
                </a:xfrm>
                <a:prstGeom prst="upArrow">
                  <a:avLst>
                    <a:gd name="adj1" fmla="val 50000"/>
                    <a:gd name="adj2" fmla="val 3025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sp>
          <p:nvSpPr>
            <p:cNvPr id="27663" name="AutoShape 34"/>
            <p:cNvSpPr>
              <a:spLocks noChangeArrowheads="1"/>
            </p:cNvSpPr>
            <p:nvPr/>
          </p:nvSpPr>
          <p:spPr bwMode="auto">
            <a:xfrm>
              <a:off x="2381" y="1071"/>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4" name="AutoShape 35"/>
            <p:cNvSpPr>
              <a:spLocks noChangeArrowheads="1"/>
            </p:cNvSpPr>
            <p:nvPr/>
          </p:nvSpPr>
          <p:spPr bwMode="auto">
            <a:xfrm>
              <a:off x="2381" y="1525"/>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5" name="AutoShape 36"/>
            <p:cNvSpPr>
              <a:spLocks noChangeArrowheads="1"/>
            </p:cNvSpPr>
            <p:nvPr/>
          </p:nvSpPr>
          <p:spPr bwMode="auto">
            <a:xfrm>
              <a:off x="2381" y="1979"/>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6" name="AutoShape 37"/>
            <p:cNvSpPr>
              <a:spLocks noChangeArrowheads="1"/>
            </p:cNvSpPr>
            <p:nvPr/>
          </p:nvSpPr>
          <p:spPr bwMode="auto">
            <a:xfrm>
              <a:off x="2381" y="2523"/>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7" name="AutoShape 38"/>
            <p:cNvSpPr>
              <a:spLocks noChangeArrowheads="1"/>
            </p:cNvSpPr>
            <p:nvPr/>
          </p:nvSpPr>
          <p:spPr bwMode="auto">
            <a:xfrm>
              <a:off x="2381" y="2976"/>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8" name="AutoShape 39"/>
            <p:cNvSpPr>
              <a:spLocks noChangeArrowheads="1"/>
            </p:cNvSpPr>
            <p:nvPr/>
          </p:nvSpPr>
          <p:spPr bwMode="auto">
            <a:xfrm>
              <a:off x="2381" y="3339"/>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7669" name="AutoShape 40"/>
            <p:cNvSpPr>
              <a:spLocks noChangeArrowheads="1"/>
            </p:cNvSpPr>
            <p:nvPr/>
          </p:nvSpPr>
          <p:spPr bwMode="auto">
            <a:xfrm>
              <a:off x="2381" y="3793"/>
              <a:ext cx="181" cy="181"/>
            </a:xfrm>
            <a:prstGeom prst="rightArrow">
              <a:avLst>
                <a:gd name="adj1" fmla="val 50000"/>
                <a:gd name="adj2" fmla="val 25000"/>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sp>
        <p:nvSpPr>
          <p:cNvPr id="224297" name="Text Box 41"/>
          <p:cNvSpPr txBox="1">
            <a:spLocks noChangeArrowheads="1"/>
          </p:cNvSpPr>
          <p:nvPr/>
        </p:nvSpPr>
        <p:spPr bwMode="auto">
          <a:xfrm>
            <a:off x="4716463" y="962025"/>
            <a:ext cx="4103687" cy="527050"/>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Gesunde Ernährung, Möglichkeiten zur Bewegung geben; ggf. Ergotherapie</a:t>
            </a:r>
          </a:p>
        </p:txBody>
      </p:sp>
      <p:sp>
        <p:nvSpPr>
          <p:cNvPr id="224298" name="Text Box 42"/>
          <p:cNvSpPr txBox="1">
            <a:spLocks noChangeArrowheads="1"/>
          </p:cNvSpPr>
          <p:nvPr/>
        </p:nvSpPr>
        <p:spPr bwMode="auto">
          <a:xfrm>
            <a:off x="4729163" y="1592263"/>
            <a:ext cx="4103687" cy="73977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Basteln, malen, ausschneiden, mit Plastilin arbeiten, Papier reißen, Spielsachen „reparieren“, Perlen fädeln, div. Spiele aus dem Handel</a:t>
            </a:r>
          </a:p>
        </p:txBody>
      </p:sp>
      <p:sp>
        <p:nvSpPr>
          <p:cNvPr id="224299" name="Text Box 43"/>
          <p:cNvSpPr txBox="1">
            <a:spLocks noChangeArrowheads="1"/>
          </p:cNvSpPr>
          <p:nvPr/>
        </p:nvSpPr>
        <p:spPr bwMode="auto">
          <a:xfrm>
            <a:off x="4708525" y="2363788"/>
            <a:ext cx="4103688" cy="954087"/>
          </a:xfrm>
          <a:prstGeom prst="rect">
            <a:avLst/>
          </a:prstGeom>
          <a:noFill/>
          <a:ln w="9525">
            <a:solidFill>
              <a:srgbClr val="BE42B5"/>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Zum Fragen und Entdecken anregen, Dinge des Alltags erforschen, selbst nach Lösungen suchen lassen, Vorbild beim Problemlösen sein; Würfelspiele</a:t>
            </a:r>
          </a:p>
        </p:txBody>
      </p:sp>
      <p:sp>
        <p:nvSpPr>
          <p:cNvPr id="224300" name="Text Box 44"/>
          <p:cNvSpPr txBox="1">
            <a:spLocks noChangeArrowheads="1"/>
          </p:cNvSpPr>
          <p:nvPr/>
        </p:nvSpPr>
        <p:spPr bwMode="auto">
          <a:xfrm>
            <a:off x="4716463" y="3333750"/>
            <a:ext cx="4103687" cy="1169988"/>
          </a:xfrm>
          <a:prstGeom prst="rect">
            <a:avLst/>
          </a:prstGeom>
          <a:noFill/>
          <a:ln w="9525">
            <a:solidFill>
              <a:srgbClr val="BE42B5"/>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Vorbild sein mit der eigenen Sprache, gemeinsam Bilderbücher anschauen und darüber sprechen, deutlich und in Sätzen sprechen, Sprechverse, andere aussprechen lassen, zuhören; ggf. Logopäde</a:t>
            </a:r>
          </a:p>
        </p:txBody>
      </p:sp>
      <p:sp>
        <p:nvSpPr>
          <p:cNvPr id="224301" name="Text Box 45"/>
          <p:cNvSpPr txBox="1">
            <a:spLocks noChangeArrowheads="1"/>
          </p:cNvSpPr>
          <p:nvPr/>
        </p:nvSpPr>
        <p:spPr bwMode="auto">
          <a:xfrm>
            <a:off x="4716463" y="4519613"/>
            <a:ext cx="4103687" cy="527050"/>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Gefühle zulassen, konsequente und verlässliche Reaktionen, über Gefühle sprechen, loben</a:t>
            </a:r>
          </a:p>
        </p:txBody>
      </p:sp>
      <p:sp>
        <p:nvSpPr>
          <p:cNvPr id="224302" name="Text Box 46"/>
          <p:cNvSpPr txBox="1">
            <a:spLocks noChangeArrowheads="1"/>
          </p:cNvSpPr>
          <p:nvPr/>
        </p:nvSpPr>
        <p:spPr bwMode="auto">
          <a:xfrm>
            <a:off x="4708525" y="5099050"/>
            <a:ext cx="4103688" cy="739775"/>
          </a:xfrm>
          <a:prstGeom prst="rect">
            <a:avLst/>
          </a:prstGeom>
          <a:noFill/>
          <a:ln w="9525">
            <a:solidFill>
              <a:srgbClr val="1AB9CA"/>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Arbeiten zu Ende bringen lassen, kleine Schritte und Endleistung aufrichtig würdigen, Fortschritte loben, Stolz auf die eigene Leistung vermitteln</a:t>
            </a:r>
          </a:p>
        </p:txBody>
      </p:sp>
      <p:sp>
        <p:nvSpPr>
          <p:cNvPr id="224303" name="Text Box 47"/>
          <p:cNvSpPr txBox="1">
            <a:spLocks noChangeArrowheads="1"/>
          </p:cNvSpPr>
          <p:nvPr/>
        </p:nvSpPr>
        <p:spPr bwMode="auto">
          <a:xfrm>
            <a:off x="4716463" y="5857875"/>
            <a:ext cx="4103687" cy="527050"/>
          </a:xfrm>
          <a:prstGeom prst="rect">
            <a:avLst/>
          </a:prstGeom>
          <a:noFill/>
          <a:ln w="9525">
            <a:solidFill>
              <a:srgbClr val="BE42B5"/>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400">
                <a:latin typeface="Arial" panose="020B0604020202020204" pitchFamily="34" charset="0"/>
              </a:rPr>
              <a:t>Kontakt mit anderen Kinder fördern, Konfliktlösungen vorleben, Regeln vermitteln</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42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429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429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429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430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430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430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43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97" grpId="0" animBg="1"/>
      <p:bldP spid="224298" grpId="0" animBg="1"/>
      <p:bldP spid="224299" grpId="0" animBg="1"/>
      <p:bldP spid="224300" grpId="0" animBg="1"/>
      <p:bldP spid="224301" grpId="0" animBg="1"/>
      <p:bldP spid="224302" grpId="0" animBg="1"/>
      <p:bldP spid="22430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el 1"/>
          <p:cNvSpPr>
            <a:spLocks noGrp="1"/>
          </p:cNvSpPr>
          <p:nvPr>
            <p:ph type="title"/>
          </p:nvPr>
        </p:nvSpPr>
        <p:spPr>
          <a:xfrm>
            <a:off x="467544" y="1916832"/>
            <a:ext cx="7886700" cy="927100"/>
          </a:xfrm>
        </p:spPr>
        <p:txBody>
          <a:bodyPr/>
          <a:lstStyle/>
          <a:p>
            <a:r>
              <a:rPr lang="de-DE" altLang="de-DE" sz="4000"/>
              <a:t>Deutscher Bildungsserver</a:t>
            </a:r>
          </a:p>
        </p:txBody>
      </p:sp>
      <p:sp>
        <p:nvSpPr>
          <p:cNvPr id="29699" name="Textplatzhalter 2"/>
          <p:cNvSpPr>
            <a:spLocks noGrp="1"/>
          </p:cNvSpPr>
          <p:nvPr>
            <p:ph type="body" idx="1"/>
          </p:nvPr>
        </p:nvSpPr>
        <p:spPr>
          <a:xfrm>
            <a:off x="601600" y="2940844"/>
            <a:ext cx="7886700" cy="1500187"/>
          </a:xfrm>
        </p:spPr>
        <p:txBody>
          <a:bodyPr/>
          <a:lstStyle/>
          <a:p>
            <a:r>
              <a:rPr lang="de-DE" altLang="de-DE" dirty="0">
                <a:hlinkClick r:id="rId2"/>
              </a:rPr>
              <a:t>https://www.bildungsserver.de/Schulfaehigkeit-was-ist-das--2667-de.html</a:t>
            </a:r>
            <a:endParaRPr lang="de-DE" altLang="de-DE" dirty="0"/>
          </a:p>
          <a:p>
            <a:endParaRPr lang="de-DE" altLang="de-DE" dirty="0"/>
          </a:p>
        </p:txBody>
      </p:sp>
      <p:sp>
        <p:nvSpPr>
          <p:cNvPr id="29700"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DE67EB6-E5BC-4B66-8440-A78600994686}" type="slidenum">
              <a:rPr lang="de-DE" altLang="de-DE" sz="1200" smtClean="0">
                <a:latin typeface="Verdana" panose="020B0604030504040204" pitchFamily="34" charset="0"/>
              </a:rPr>
              <a:pPr/>
              <a:t>16</a:t>
            </a:fld>
            <a:endParaRPr lang="de-DE" altLang="de-DE" sz="1200">
              <a:latin typeface="Verdana" panose="020B0604030504040204" pitchFamily="34" charset="0"/>
            </a:endParaRPr>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5222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77C80F4-D882-47CD-8FCA-118B1A4227FE}" type="slidenum">
              <a:rPr lang="de-DE" altLang="de-DE" sz="1200" smtClean="0">
                <a:latin typeface="Verdana" panose="020B0604030504040204" pitchFamily="34" charset="0"/>
              </a:rPr>
              <a:pPr/>
              <a:t>17</a:t>
            </a:fld>
            <a:endParaRPr lang="de-DE" altLang="de-DE" sz="1200">
              <a:latin typeface="Verdana" panose="020B0604030504040204" pitchFamily="34" charset="0"/>
            </a:endParaRPr>
          </a:p>
        </p:txBody>
      </p:sp>
      <p:sp>
        <p:nvSpPr>
          <p:cNvPr id="52228" name="Rectangle 5"/>
          <p:cNvSpPr>
            <a:spLocks noGrp="1" noChangeArrowheads="1"/>
          </p:cNvSpPr>
          <p:nvPr>
            <p:ph type="title"/>
          </p:nvPr>
        </p:nvSpPr>
        <p:spPr/>
        <p:txBody>
          <a:bodyPr/>
          <a:lstStyle/>
          <a:p>
            <a:pPr eaLnBrk="1" hangingPunct="1"/>
            <a:r>
              <a:rPr lang="de-DE" altLang="de-DE" dirty="0"/>
              <a:t>Stundentafel der Grundschule </a:t>
            </a:r>
            <a:r>
              <a:rPr lang="de-DE" altLang="de-DE" sz="2000" dirty="0"/>
              <a:t>seit 24/25</a:t>
            </a:r>
          </a:p>
        </p:txBody>
      </p:sp>
      <p:graphicFrame>
        <p:nvGraphicFramePr>
          <p:cNvPr id="6" name="Tabelle 5"/>
          <p:cNvGraphicFramePr>
            <a:graphicFrameLocks noGrp="1"/>
          </p:cNvGraphicFramePr>
          <p:nvPr>
            <p:extLst>
              <p:ext uri="{D42A27DB-BD31-4B8C-83A1-F6EECF244321}">
                <p14:modId xmlns:p14="http://schemas.microsoft.com/office/powerpoint/2010/main" val="1784191165"/>
              </p:ext>
            </p:extLst>
          </p:nvPr>
        </p:nvGraphicFramePr>
        <p:xfrm>
          <a:off x="683568" y="1788318"/>
          <a:ext cx="7991474" cy="4235620"/>
        </p:xfrm>
        <a:graphic>
          <a:graphicData uri="http://schemas.openxmlformats.org/drawingml/2006/table">
            <a:tbl>
              <a:tblPr firstRow="1" bandRow="1">
                <a:tableStyleId>{5C22544A-7EE6-4342-B048-85BDC9FD1C3A}</a:tableStyleId>
              </a:tblPr>
              <a:tblGrid>
                <a:gridCol w="2447839">
                  <a:extLst>
                    <a:ext uri="{9D8B030D-6E8A-4147-A177-3AD203B41FA5}">
                      <a16:colId xmlns:a16="http://schemas.microsoft.com/office/drawing/2014/main" val="20000"/>
                    </a:ext>
                  </a:extLst>
                </a:gridCol>
                <a:gridCol w="1727886">
                  <a:extLst>
                    <a:ext uri="{9D8B030D-6E8A-4147-A177-3AD203B41FA5}">
                      <a16:colId xmlns:a16="http://schemas.microsoft.com/office/drawing/2014/main" val="20001"/>
                    </a:ext>
                  </a:extLst>
                </a:gridCol>
                <a:gridCol w="1439905">
                  <a:extLst>
                    <a:ext uri="{9D8B030D-6E8A-4147-A177-3AD203B41FA5}">
                      <a16:colId xmlns:a16="http://schemas.microsoft.com/office/drawing/2014/main" val="20002"/>
                    </a:ext>
                  </a:extLst>
                </a:gridCol>
                <a:gridCol w="1223919">
                  <a:extLst>
                    <a:ext uri="{9D8B030D-6E8A-4147-A177-3AD203B41FA5}">
                      <a16:colId xmlns:a16="http://schemas.microsoft.com/office/drawing/2014/main" val="20003"/>
                    </a:ext>
                  </a:extLst>
                </a:gridCol>
                <a:gridCol w="1151925">
                  <a:extLst>
                    <a:ext uri="{9D8B030D-6E8A-4147-A177-3AD203B41FA5}">
                      <a16:colId xmlns:a16="http://schemas.microsoft.com/office/drawing/2014/main" val="20004"/>
                    </a:ext>
                  </a:extLst>
                </a:gridCol>
              </a:tblGrid>
              <a:tr h="321180">
                <a:tc>
                  <a:txBody>
                    <a:bodyPr/>
                    <a:lstStyle/>
                    <a:p>
                      <a:r>
                        <a:rPr lang="de-DE" sz="1400" dirty="0"/>
                        <a:t>Fächer</a:t>
                      </a:r>
                    </a:p>
                  </a:txBody>
                  <a:tcPr marL="91424" marR="91424" marT="45707" marB="45707"/>
                </a:tc>
                <a:tc>
                  <a:txBody>
                    <a:bodyPr/>
                    <a:lstStyle/>
                    <a:p>
                      <a:r>
                        <a:rPr lang="de-DE" sz="1400" dirty="0"/>
                        <a:t>Jgst. 1</a:t>
                      </a:r>
                    </a:p>
                  </a:txBody>
                  <a:tcPr marL="91424" marR="91424" marT="45707" marB="45707"/>
                </a:tc>
                <a:tc>
                  <a:txBody>
                    <a:bodyPr/>
                    <a:lstStyle/>
                    <a:p>
                      <a:r>
                        <a:rPr lang="de-DE" sz="1400" dirty="0"/>
                        <a:t>Jgst. 2</a:t>
                      </a:r>
                    </a:p>
                  </a:txBody>
                  <a:tcPr marL="91424" marR="91424" marT="45707" marB="45707"/>
                </a:tc>
                <a:tc>
                  <a:txBody>
                    <a:bodyPr/>
                    <a:lstStyle/>
                    <a:p>
                      <a:r>
                        <a:rPr lang="de-DE" sz="1400" dirty="0"/>
                        <a:t>Jgst. 3</a:t>
                      </a:r>
                    </a:p>
                  </a:txBody>
                  <a:tcPr marL="91424" marR="91424" marT="45707" marB="45707"/>
                </a:tc>
                <a:tc>
                  <a:txBody>
                    <a:bodyPr/>
                    <a:lstStyle/>
                    <a:p>
                      <a:r>
                        <a:rPr lang="de-DE" sz="1400" dirty="0"/>
                        <a:t>Jgst. 4</a:t>
                      </a:r>
                    </a:p>
                  </a:txBody>
                  <a:tcPr marL="91424" marR="91424" marT="45707" marB="45707"/>
                </a:tc>
                <a:extLst>
                  <a:ext uri="{0D108BD9-81ED-4DB2-BD59-A6C34878D82A}">
                    <a16:rowId xmlns:a16="http://schemas.microsoft.com/office/drawing/2014/main" val="10000"/>
                  </a:ext>
                </a:extLst>
              </a:tr>
              <a:tr h="321180">
                <a:tc>
                  <a:txBody>
                    <a:bodyPr/>
                    <a:lstStyle/>
                    <a:p>
                      <a:r>
                        <a:rPr lang="de-DE" sz="1400" dirty="0"/>
                        <a:t>Religionslehre /</a:t>
                      </a:r>
                      <a:r>
                        <a:rPr lang="de-DE" sz="1400" baseline="0" dirty="0"/>
                        <a:t> Ethik</a:t>
                      </a:r>
                      <a:endParaRPr lang="de-DE" sz="1400" dirty="0"/>
                    </a:p>
                  </a:txBody>
                  <a:tcPr marL="91424" marR="91424" marT="45707" marB="45707"/>
                </a:tc>
                <a:tc>
                  <a:txBody>
                    <a:bodyPr/>
                    <a:lstStyle/>
                    <a:p>
                      <a:pPr algn="ctr"/>
                      <a:r>
                        <a:rPr lang="de-DE" sz="1400" dirty="0"/>
                        <a:t>2</a:t>
                      </a:r>
                    </a:p>
                  </a:txBody>
                  <a:tcPr marL="91424" marR="91424" marT="45707" marB="45707"/>
                </a:tc>
                <a:tc>
                  <a:txBody>
                    <a:bodyPr/>
                    <a:lstStyle/>
                    <a:p>
                      <a:pPr algn="ctr"/>
                      <a:r>
                        <a:rPr lang="de-DE" sz="1400" dirty="0"/>
                        <a:t>2</a:t>
                      </a:r>
                    </a:p>
                  </a:txBody>
                  <a:tcPr marL="91424" marR="91424" marT="45707" marB="45707"/>
                </a:tc>
                <a:tc>
                  <a:txBody>
                    <a:bodyPr/>
                    <a:lstStyle/>
                    <a:p>
                      <a:pPr algn="ctr"/>
                      <a:r>
                        <a:rPr lang="de-DE" sz="1400" dirty="0"/>
                        <a:t>3</a:t>
                      </a:r>
                    </a:p>
                  </a:txBody>
                  <a:tcPr marL="91424" marR="91424" marT="45707" marB="45707"/>
                </a:tc>
                <a:tc>
                  <a:txBody>
                    <a:bodyPr/>
                    <a:lstStyle/>
                    <a:p>
                      <a:pPr algn="ctr"/>
                      <a:r>
                        <a:rPr lang="de-DE" sz="1400" dirty="0"/>
                        <a:t>3</a:t>
                      </a:r>
                    </a:p>
                  </a:txBody>
                  <a:tcPr marL="91424" marR="91424" marT="45707" marB="45707"/>
                </a:tc>
                <a:extLst>
                  <a:ext uri="{0D108BD9-81ED-4DB2-BD59-A6C34878D82A}">
                    <a16:rowId xmlns:a16="http://schemas.microsoft.com/office/drawing/2014/main" val="10001"/>
                  </a:ext>
                </a:extLst>
              </a:tr>
              <a:tr h="321180">
                <a:tc>
                  <a:txBody>
                    <a:bodyPr/>
                    <a:lstStyle/>
                    <a:p>
                      <a:r>
                        <a:rPr lang="de-DE" sz="1400" b="1" dirty="0"/>
                        <a:t>Grundlegender Unterricht:</a:t>
                      </a:r>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a:p>
                  </a:txBody>
                  <a:tcPr marL="91424" marR="91424" marT="45707" marB="45707"/>
                </a:tc>
                <a:extLst>
                  <a:ext uri="{0D108BD9-81ED-4DB2-BD59-A6C34878D82A}">
                    <a16:rowId xmlns:a16="http://schemas.microsoft.com/office/drawing/2014/main" val="10002"/>
                  </a:ext>
                </a:extLst>
              </a:tr>
              <a:tr h="321180">
                <a:tc>
                  <a:txBody>
                    <a:bodyPr/>
                    <a:lstStyle/>
                    <a:p>
                      <a:r>
                        <a:rPr lang="de-DE" sz="1400" dirty="0"/>
                        <a:t>Deutsch</a:t>
                      </a:r>
                    </a:p>
                  </a:txBody>
                  <a:tcPr marL="91424" marR="91424" marT="45707" marB="45707"/>
                </a:tc>
                <a:tc>
                  <a:txBody>
                    <a:bodyPr/>
                    <a:lstStyle/>
                    <a:p>
                      <a:pPr algn="ctr"/>
                      <a:r>
                        <a:rPr lang="de-DE" sz="1400" dirty="0"/>
                        <a:t>6</a:t>
                      </a:r>
                    </a:p>
                  </a:txBody>
                  <a:tcPr marL="91424" marR="91424" marT="45707" marB="45707"/>
                </a:tc>
                <a:tc>
                  <a:txBody>
                    <a:bodyPr/>
                    <a:lstStyle/>
                    <a:p>
                      <a:pPr algn="ctr"/>
                      <a:r>
                        <a:rPr lang="de-DE" sz="1400" dirty="0"/>
                        <a:t>6</a:t>
                      </a:r>
                    </a:p>
                  </a:txBody>
                  <a:tcPr marL="91424" marR="91424" marT="45707" marB="45707"/>
                </a:tc>
                <a:tc>
                  <a:txBody>
                    <a:bodyPr/>
                    <a:lstStyle/>
                    <a:p>
                      <a:pPr algn="ctr"/>
                      <a:r>
                        <a:rPr lang="de-DE" sz="1400" dirty="0"/>
                        <a:t>7</a:t>
                      </a:r>
                    </a:p>
                  </a:txBody>
                  <a:tcPr marL="91424" marR="91424" marT="45707" marB="45707"/>
                </a:tc>
                <a:tc>
                  <a:txBody>
                    <a:bodyPr/>
                    <a:lstStyle/>
                    <a:p>
                      <a:pPr algn="ctr"/>
                      <a:r>
                        <a:rPr lang="de-DE" sz="1400" dirty="0"/>
                        <a:t>7</a:t>
                      </a:r>
                    </a:p>
                  </a:txBody>
                  <a:tcPr marL="91424" marR="91424" marT="45707" marB="45707"/>
                </a:tc>
                <a:extLst>
                  <a:ext uri="{0D108BD9-81ED-4DB2-BD59-A6C34878D82A}">
                    <a16:rowId xmlns:a16="http://schemas.microsoft.com/office/drawing/2014/main" val="10003"/>
                  </a:ext>
                </a:extLst>
              </a:tr>
              <a:tr h="321180">
                <a:tc>
                  <a:txBody>
                    <a:bodyPr/>
                    <a:lstStyle/>
                    <a:p>
                      <a:r>
                        <a:rPr lang="de-DE" sz="1400" dirty="0"/>
                        <a:t>Mathematik</a:t>
                      </a:r>
                    </a:p>
                  </a:txBody>
                  <a:tcPr marL="91424" marR="91424" marT="45707" marB="45707"/>
                </a:tc>
                <a:tc>
                  <a:txBody>
                    <a:bodyPr/>
                    <a:lstStyle/>
                    <a:p>
                      <a:pPr algn="ctr"/>
                      <a:r>
                        <a:rPr lang="de-DE" sz="1400" dirty="0"/>
                        <a:t>5</a:t>
                      </a:r>
                    </a:p>
                  </a:txBody>
                  <a:tcPr marL="91424" marR="91424" marT="45707" marB="45707"/>
                </a:tc>
                <a:tc>
                  <a:txBody>
                    <a:bodyPr/>
                    <a:lstStyle/>
                    <a:p>
                      <a:pPr algn="ctr"/>
                      <a:r>
                        <a:rPr lang="de-DE" sz="1400" dirty="0"/>
                        <a:t>4</a:t>
                      </a:r>
                    </a:p>
                  </a:txBody>
                  <a:tcPr marL="91424" marR="91424" marT="45707" marB="45707"/>
                </a:tc>
                <a:tc>
                  <a:txBody>
                    <a:bodyPr/>
                    <a:lstStyle/>
                    <a:p>
                      <a:pPr algn="ctr"/>
                      <a:r>
                        <a:rPr lang="de-DE" sz="1400" dirty="0"/>
                        <a:t>6</a:t>
                      </a:r>
                    </a:p>
                  </a:txBody>
                  <a:tcPr marL="91424" marR="91424" marT="45707" marB="45707"/>
                </a:tc>
                <a:tc>
                  <a:txBody>
                    <a:bodyPr/>
                    <a:lstStyle/>
                    <a:p>
                      <a:pPr algn="ctr"/>
                      <a:r>
                        <a:rPr lang="de-DE" sz="1400" dirty="0"/>
                        <a:t>5</a:t>
                      </a:r>
                    </a:p>
                  </a:txBody>
                  <a:tcPr marL="91424" marR="91424" marT="45707" marB="45707"/>
                </a:tc>
                <a:extLst>
                  <a:ext uri="{0D108BD9-81ED-4DB2-BD59-A6C34878D82A}">
                    <a16:rowId xmlns:a16="http://schemas.microsoft.com/office/drawing/2014/main" val="10004"/>
                  </a:ext>
                </a:extLst>
              </a:tr>
              <a:tr h="321180">
                <a:tc>
                  <a:txBody>
                    <a:bodyPr/>
                    <a:lstStyle/>
                    <a:p>
                      <a:r>
                        <a:rPr lang="de-DE" sz="1400" dirty="0"/>
                        <a:t>Heimat- und Sachunterricht</a:t>
                      </a:r>
                    </a:p>
                  </a:txBody>
                  <a:tcPr marL="91424" marR="91424" marT="45707" marB="45707"/>
                </a:tc>
                <a:tc>
                  <a:txBody>
                    <a:bodyPr/>
                    <a:lstStyle/>
                    <a:p>
                      <a:pPr algn="ctr"/>
                      <a:r>
                        <a:rPr lang="de-DE" sz="1400" dirty="0">
                          <a:latin typeface="Sylfaen" panose="010A0502050306030303" pitchFamily="18" charset="0"/>
                        </a:rPr>
                        <a:t> </a:t>
                      </a:r>
                      <a:r>
                        <a:rPr lang="el-GR" sz="1400" dirty="0">
                          <a:latin typeface="Sylfaen" panose="010A0502050306030303" pitchFamily="18" charset="0"/>
                        </a:rPr>
                        <a:t>Σ</a:t>
                      </a:r>
                      <a:r>
                        <a:rPr lang="de-DE" sz="1400" dirty="0">
                          <a:latin typeface="Sylfaen" panose="010A0502050306030303" pitchFamily="18" charset="0"/>
                        </a:rPr>
                        <a:t> </a:t>
                      </a:r>
                      <a:r>
                        <a:rPr lang="de-DE" sz="1400" dirty="0"/>
                        <a:t>19</a:t>
                      </a:r>
                    </a:p>
                  </a:txBody>
                  <a:tcPr marL="91424" marR="91424" marT="45707" marB="45707"/>
                </a:tc>
                <a:tc>
                  <a:txBody>
                    <a:bodyPr/>
                    <a:lstStyle/>
                    <a:p>
                      <a:pPr algn="ctr"/>
                      <a:r>
                        <a:rPr lang="de-DE" sz="1400" dirty="0"/>
                        <a:t>   </a:t>
                      </a:r>
                      <a:r>
                        <a:rPr lang="el-GR" sz="1400" dirty="0">
                          <a:latin typeface="Sylfaen" panose="010A0502050306030303" pitchFamily="18" charset="0"/>
                        </a:rPr>
                        <a:t>Σ</a:t>
                      </a:r>
                      <a:r>
                        <a:rPr lang="de-DE" sz="1400" dirty="0">
                          <a:latin typeface="Sylfaen" panose="010A0502050306030303" pitchFamily="18" charset="0"/>
                        </a:rPr>
                        <a:t> </a:t>
                      </a:r>
                      <a:r>
                        <a:rPr lang="de-DE" sz="1400" dirty="0"/>
                        <a:t>18</a:t>
                      </a:r>
                    </a:p>
                  </a:txBody>
                  <a:tcPr marL="91424" marR="91424" marT="45707" marB="45707"/>
                </a:tc>
                <a:tc>
                  <a:txBody>
                    <a:bodyPr/>
                    <a:lstStyle/>
                    <a:p>
                      <a:pPr algn="ctr"/>
                      <a:r>
                        <a:rPr lang="de-DE" sz="1400" dirty="0"/>
                        <a:t>3</a:t>
                      </a:r>
                    </a:p>
                  </a:txBody>
                  <a:tcPr marL="91424" marR="91424" marT="45707" marB="45707"/>
                </a:tc>
                <a:tc>
                  <a:txBody>
                    <a:bodyPr/>
                    <a:lstStyle/>
                    <a:p>
                      <a:pPr algn="ctr"/>
                      <a:r>
                        <a:rPr lang="de-DE" sz="1400" dirty="0"/>
                        <a:t>4</a:t>
                      </a:r>
                    </a:p>
                  </a:txBody>
                  <a:tcPr marL="91424" marR="91424" marT="45707" marB="45707"/>
                </a:tc>
                <a:extLst>
                  <a:ext uri="{0D108BD9-81ED-4DB2-BD59-A6C34878D82A}">
                    <a16:rowId xmlns:a16="http://schemas.microsoft.com/office/drawing/2014/main" val="10005"/>
                  </a:ext>
                </a:extLst>
              </a:tr>
              <a:tr h="321180">
                <a:tc>
                  <a:txBody>
                    <a:bodyPr/>
                    <a:lstStyle/>
                    <a:p>
                      <a:r>
                        <a:rPr lang="de-DE" sz="1400" dirty="0"/>
                        <a:t>Musik</a:t>
                      </a:r>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extLst>
                  <a:ext uri="{0D108BD9-81ED-4DB2-BD59-A6C34878D82A}">
                    <a16:rowId xmlns:a16="http://schemas.microsoft.com/office/drawing/2014/main" val="10006"/>
                  </a:ext>
                </a:extLst>
              </a:tr>
              <a:tr h="321180">
                <a:tc>
                  <a:txBody>
                    <a:bodyPr/>
                    <a:lstStyle/>
                    <a:p>
                      <a:r>
                        <a:rPr lang="de-DE" sz="1400" dirty="0"/>
                        <a:t>Kunst</a:t>
                      </a:r>
                    </a:p>
                  </a:txBody>
                  <a:tcPr marL="91424" marR="91424" marT="45707" marB="45707"/>
                </a:tc>
                <a:tc>
                  <a:txBody>
                    <a:bodyPr/>
                    <a:lstStyle/>
                    <a:p>
                      <a:pPr algn="ctr"/>
                      <a:endParaRPr lang="de-DE" sz="1400" dirty="0"/>
                    </a:p>
                  </a:txBody>
                  <a:tcPr marL="91424" marR="91424" marT="45707" marB="45707"/>
                </a:tc>
                <a:tc>
                  <a:txBody>
                    <a:bodyPr/>
                    <a:lstStyle/>
                    <a:p>
                      <a:pPr algn="ctr"/>
                      <a:endParaRPr lang="de-DE" sz="1400"/>
                    </a:p>
                  </a:txBody>
                  <a:tcPr marL="91424" marR="91424" marT="45707" marB="45707"/>
                </a:tc>
                <a:tc>
                  <a:txBody>
                    <a:bodyPr/>
                    <a:lstStyle/>
                    <a:p>
                      <a:pPr algn="ctr"/>
                      <a:r>
                        <a:rPr lang="el-GR" sz="1400" dirty="0">
                          <a:latin typeface="Sylfaen" panose="010A0502050306030303" pitchFamily="18" charset="0"/>
                        </a:rPr>
                        <a:t>Σ</a:t>
                      </a:r>
                      <a:r>
                        <a:rPr lang="de-DE" sz="1400" dirty="0">
                          <a:latin typeface="Sylfaen" panose="010A0502050306030303" pitchFamily="18" charset="0"/>
                        </a:rPr>
                        <a:t> 4</a:t>
                      </a:r>
                      <a:endParaRPr lang="de-DE" sz="1400" dirty="0"/>
                    </a:p>
                  </a:txBody>
                  <a:tcPr marL="91424" marR="91424" marT="45707" marB="45707"/>
                </a:tc>
                <a:tc>
                  <a:txBody>
                    <a:bodyPr/>
                    <a:lstStyle/>
                    <a:p>
                      <a:pPr algn="ctr"/>
                      <a:r>
                        <a:rPr lang="el-GR" sz="1400" dirty="0">
                          <a:latin typeface="Sylfaen" panose="010A0502050306030303" pitchFamily="18" charset="0"/>
                        </a:rPr>
                        <a:t>Σ</a:t>
                      </a:r>
                      <a:r>
                        <a:rPr lang="de-DE" sz="1400" dirty="0">
                          <a:latin typeface="Sylfaen" panose="010A0502050306030303" pitchFamily="18" charset="0"/>
                        </a:rPr>
                        <a:t> 4</a:t>
                      </a:r>
                      <a:endParaRPr lang="de-DE" sz="1400" dirty="0"/>
                    </a:p>
                  </a:txBody>
                  <a:tcPr marL="91424" marR="91424" marT="45707" marB="45707"/>
                </a:tc>
                <a:extLst>
                  <a:ext uri="{0D108BD9-81ED-4DB2-BD59-A6C34878D82A}">
                    <a16:rowId xmlns:a16="http://schemas.microsoft.com/office/drawing/2014/main" val="10007"/>
                  </a:ext>
                </a:extLst>
              </a:tr>
              <a:tr h="367386">
                <a:tc>
                  <a:txBody>
                    <a:bodyPr/>
                    <a:lstStyle/>
                    <a:p>
                      <a:r>
                        <a:rPr lang="de-DE" sz="1400" dirty="0"/>
                        <a:t>Werken und Gestalten</a:t>
                      </a:r>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tc>
                  <a:txBody>
                    <a:bodyPr/>
                    <a:lstStyle/>
                    <a:p>
                      <a:pPr algn="ctr"/>
                      <a:endParaRPr lang="de-DE" sz="1400" dirty="0"/>
                    </a:p>
                  </a:txBody>
                  <a:tcPr marL="91424" marR="91424" marT="45707" marB="45707"/>
                </a:tc>
                <a:extLst>
                  <a:ext uri="{0D108BD9-81ED-4DB2-BD59-A6C34878D82A}">
                    <a16:rowId xmlns:a16="http://schemas.microsoft.com/office/drawing/2014/main" val="10009"/>
                  </a:ext>
                </a:extLst>
              </a:tr>
              <a:tr h="321180">
                <a:tc>
                  <a:txBody>
                    <a:bodyPr/>
                    <a:lstStyle/>
                    <a:p>
                      <a:r>
                        <a:rPr lang="de-DE" sz="1400" dirty="0"/>
                        <a:t>Englisch</a:t>
                      </a:r>
                    </a:p>
                  </a:txBody>
                  <a:tcPr marL="91424" marR="91424" marT="45707" marB="45707"/>
                </a:tc>
                <a:tc>
                  <a:txBody>
                    <a:bodyPr/>
                    <a:lstStyle/>
                    <a:p>
                      <a:pPr algn="ctr"/>
                      <a:r>
                        <a:rPr lang="de-DE" sz="1400" dirty="0"/>
                        <a:t>-</a:t>
                      </a:r>
                    </a:p>
                  </a:txBody>
                  <a:tcPr marL="91424" marR="91424" marT="45707" marB="45707"/>
                </a:tc>
                <a:tc>
                  <a:txBody>
                    <a:bodyPr/>
                    <a:lstStyle/>
                    <a:p>
                      <a:pPr algn="ctr"/>
                      <a:r>
                        <a:rPr lang="de-DE" sz="1400" dirty="0"/>
                        <a:t>-</a:t>
                      </a:r>
                    </a:p>
                  </a:txBody>
                  <a:tcPr marL="91424" marR="91424" marT="45707" marB="45707"/>
                </a:tc>
                <a:tc>
                  <a:txBody>
                    <a:bodyPr/>
                    <a:lstStyle/>
                    <a:p>
                      <a:pPr algn="ctr"/>
                      <a:r>
                        <a:rPr lang="de-DE" sz="1400" dirty="0"/>
                        <a:t>1</a:t>
                      </a:r>
                    </a:p>
                  </a:txBody>
                  <a:tcPr marL="91424" marR="91424" marT="45707" marB="45707"/>
                </a:tc>
                <a:tc>
                  <a:txBody>
                    <a:bodyPr/>
                    <a:lstStyle/>
                    <a:p>
                      <a:pPr algn="ctr"/>
                      <a:r>
                        <a:rPr lang="de-DE" sz="1400" dirty="0"/>
                        <a:t>1</a:t>
                      </a:r>
                    </a:p>
                  </a:txBody>
                  <a:tcPr marL="91424" marR="91424" marT="45707" marB="45707"/>
                </a:tc>
                <a:extLst>
                  <a:ext uri="{0D108BD9-81ED-4DB2-BD59-A6C34878D82A}">
                    <a16:rowId xmlns:a16="http://schemas.microsoft.com/office/drawing/2014/main" val="1810124434"/>
                  </a:ext>
                </a:extLst>
              </a:tr>
              <a:tr h="321180">
                <a:tc>
                  <a:txBody>
                    <a:bodyPr/>
                    <a:lstStyle/>
                    <a:p>
                      <a:r>
                        <a:rPr lang="de-DE" sz="1400" dirty="0"/>
                        <a:t>Sport</a:t>
                      </a:r>
                    </a:p>
                  </a:txBody>
                  <a:tcPr marL="91424" marR="91424" marT="45707" marB="45707"/>
                </a:tc>
                <a:tc>
                  <a:txBody>
                    <a:bodyPr/>
                    <a:lstStyle/>
                    <a:p>
                      <a:pPr algn="ctr"/>
                      <a:r>
                        <a:rPr lang="de-DE" sz="1400" dirty="0"/>
                        <a:t>2</a:t>
                      </a:r>
                    </a:p>
                  </a:txBody>
                  <a:tcPr marL="91424" marR="91424" marT="45707" marB="45707"/>
                </a:tc>
                <a:tc>
                  <a:txBody>
                    <a:bodyPr/>
                    <a:lstStyle/>
                    <a:p>
                      <a:pPr algn="ctr"/>
                      <a:r>
                        <a:rPr lang="de-DE" sz="1400" dirty="0"/>
                        <a:t>3</a:t>
                      </a:r>
                    </a:p>
                  </a:txBody>
                  <a:tcPr marL="91424" marR="91424" marT="45707" marB="45707"/>
                </a:tc>
                <a:tc>
                  <a:txBody>
                    <a:bodyPr/>
                    <a:lstStyle/>
                    <a:p>
                      <a:pPr algn="ctr"/>
                      <a:r>
                        <a:rPr lang="de-DE" sz="1400" dirty="0"/>
                        <a:t>3</a:t>
                      </a:r>
                    </a:p>
                  </a:txBody>
                  <a:tcPr marL="91424" marR="91424" marT="45707" marB="45707"/>
                </a:tc>
                <a:tc>
                  <a:txBody>
                    <a:bodyPr/>
                    <a:lstStyle/>
                    <a:p>
                      <a:pPr algn="ctr"/>
                      <a:r>
                        <a:rPr lang="de-DE" sz="1400" dirty="0"/>
                        <a:t>3</a:t>
                      </a:r>
                    </a:p>
                  </a:txBody>
                  <a:tcPr marL="91424" marR="91424" marT="45707" marB="45707"/>
                </a:tc>
                <a:extLst>
                  <a:ext uri="{0D108BD9-81ED-4DB2-BD59-A6C34878D82A}">
                    <a16:rowId xmlns:a16="http://schemas.microsoft.com/office/drawing/2014/main" val="10010"/>
                  </a:ext>
                </a:extLst>
              </a:tr>
              <a:tr h="321180">
                <a:tc>
                  <a:txBody>
                    <a:bodyPr/>
                    <a:lstStyle/>
                    <a:p>
                      <a:r>
                        <a:rPr lang="de-DE" sz="1400" dirty="0"/>
                        <a:t>Flexible Förderung</a:t>
                      </a:r>
                    </a:p>
                  </a:txBody>
                  <a:tcPr marL="91424" marR="91424" marT="45707" marB="45707"/>
                </a:tc>
                <a:tc>
                  <a:txBody>
                    <a:bodyPr/>
                    <a:lstStyle/>
                    <a:p>
                      <a:pPr algn="ctr"/>
                      <a:r>
                        <a:rPr lang="de-DE" sz="1400" dirty="0"/>
                        <a:t>1</a:t>
                      </a:r>
                    </a:p>
                  </a:txBody>
                  <a:tcPr marL="91424" marR="91424" marT="45707" marB="45707"/>
                </a:tc>
                <a:tc>
                  <a:txBody>
                    <a:bodyPr/>
                    <a:lstStyle/>
                    <a:p>
                      <a:pPr algn="ctr"/>
                      <a:r>
                        <a:rPr lang="de-DE" sz="1400" dirty="0"/>
                        <a:t>1</a:t>
                      </a:r>
                    </a:p>
                  </a:txBody>
                  <a:tcPr marL="91424" marR="91424" marT="45707" marB="45707"/>
                </a:tc>
                <a:tc>
                  <a:txBody>
                    <a:bodyPr/>
                    <a:lstStyle/>
                    <a:p>
                      <a:pPr algn="ctr"/>
                      <a:r>
                        <a:rPr lang="de-DE" sz="1400" dirty="0"/>
                        <a:t>1</a:t>
                      </a:r>
                    </a:p>
                  </a:txBody>
                  <a:tcPr marL="91424" marR="91424" marT="45707" marB="45707"/>
                </a:tc>
                <a:tc>
                  <a:txBody>
                    <a:bodyPr/>
                    <a:lstStyle/>
                    <a:p>
                      <a:pPr algn="ctr"/>
                      <a:r>
                        <a:rPr lang="de-DE" sz="1400" dirty="0"/>
                        <a:t>1</a:t>
                      </a:r>
                    </a:p>
                  </a:txBody>
                  <a:tcPr marL="91424" marR="91424" marT="45707" marB="45707"/>
                </a:tc>
                <a:extLst>
                  <a:ext uri="{0D108BD9-81ED-4DB2-BD59-A6C34878D82A}">
                    <a16:rowId xmlns:a16="http://schemas.microsoft.com/office/drawing/2014/main" val="10011"/>
                  </a:ext>
                </a:extLst>
              </a:tr>
              <a:tr h="335254">
                <a:tc>
                  <a:txBody>
                    <a:bodyPr/>
                    <a:lstStyle/>
                    <a:p>
                      <a:r>
                        <a:rPr lang="de-DE" sz="1400" dirty="0"/>
                        <a:t>Gesamtstundenzahl</a:t>
                      </a:r>
                    </a:p>
                  </a:txBody>
                  <a:tcPr marL="91424" marR="91424" marT="45707" marB="45707"/>
                </a:tc>
                <a:tc>
                  <a:txBody>
                    <a:bodyPr/>
                    <a:lstStyle/>
                    <a:p>
                      <a:pPr algn="ctr"/>
                      <a:r>
                        <a:rPr lang="de-DE" sz="1600" b="1" dirty="0"/>
                        <a:t>24</a:t>
                      </a:r>
                    </a:p>
                  </a:txBody>
                  <a:tcPr marL="91424" marR="91424" marT="45707" marB="45707"/>
                </a:tc>
                <a:tc>
                  <a:txBody>
                    <a:bodyPr/>
                    <a:lstStyle/>
                    <a:p>
                      <a:pPr algn="ctr"/>
                      <a:r>
                        <a:rPr lang="de-DE" sz="1600" b="1" dirty="0"/>
                        <a:t>24</a:t>
                      </a:r>
                    </a:p>
                  </a:txBody>
                  <a:tcPr marL="91424" marR="91424" marT="45707" marB="45707"/>
                </a:tc>
                <a:tc>
                  <a:txBody>
                    <a:bodyPr/>
                    <a:lstStyle/>
                    <a:p>
                      <a:pPr algn="ctr"/>
                      <a:r>
                        <a:rPr lang="de-DE" sz="1600" b="1" dirty="0"/>
                        <a:t>28</a:t>
                      </a:r>
                    </a:p>
                  </a:txBody>
                  <a:tcPr marL="91424" marR="91424" marT="45707" marB="45707"/>
                </a:tc>
                <a:tc>
                  <a:txBody>
                    <a:bodyPr/>
                    <a:lstStyle/>
                    <a:p>
                      <a:pPr algn="ctr"/>
                      <a:r>
                        <a:rPr lang="de-DE" sz="1600" b="1" dirty="0"/>
                        <a:t>28</a:t>
                      </a:r>
                    </a:p>
                  </a:txBody>
                  <a:tcPr marL="91424" marR="91424" marT="45707" marB="45707"/>
                </a:tc>
                <a:extLst>
                  <a:ext uri="{0D108BD9-81ED-4DB2-BD59-A6C34878D82A}">
                    <a16:rowId xmlns:a16="http://schemas.microsoft.com/office/drawing/2014/main" val="10012"/>
                  </a:ext>
                </a:extLst>
              </a:tr>
            </a:tbl>
          </a:graphicData>
        </a:graphic>
      </p:graphicFrame>
      <p:sp>
        <p:nvSpPr>
          <p:cNvPr id="52315" name="Geschweifte Klammer rechts 7"/>
          <p:cNvSpPr>
            <a:spLocks/>
          </p:cNvSpPr>
          <p:nvPr/>
        </p:nvSpPr>
        <p:spPr bwMode="auto">
          <a:xfrm>
            <a:off x="3210714" y="2564904"/>
            <a:ext cx="431800" cy="2016224"/>
          </a:xfrm>
          <a:prstGeom prst="rightBrace">
            <a:avLst>
              <a:gd name="adj1" fmla="val 8337"/>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2" name="Geschweifte Klammer rechts 7">
            <a:extLst>
              <a:ext uri="{FF2B5EF4-FFF2-40B4-BE49-F238E27FC236}">
                <a16:creationId xmlns:a16="http://schemas.microsoft.com/office/drawing/2014/main" id="{569BD87D-7257-D27A-7D12-39E1B3B509FB}"/>
              </a:ext>
            </a:extLst>
          </p:cNvPr>
          <p:cNvSpPr>
            <a:spLocks/>
          </p:cNvSpPr>
          <p:nvPr/>
        </p:nvSpPr>
        <p:spPr bwMode="auto">
          <a:xfrm>
            <a:off x="4932040" y="2564904"/>
            <a:ext cx="431800" cy="2016224"/>
          </a:xfrm>
          <a:prstGeom prst="rightBrace">
            <a:avLst>
              <a:gd name="adj1" fmla="val 8337"/>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3" name="Geschweifte Klammer rechts 7">
            <a:extLst>
              <a:ext uri="{FF2B5EF4-FFF2-40B4-BE49-F238E27FC236}">
                <a16:creationId xmlns:a16="http://schemas.microsoft.com/office/drawing/2014/main" id="{096C7EDE-44A2-93A0-BFB4-22810F95B910}"/>
              </a:ext>
            </a:extLst>
          </p:cNvPr>
          <p:cNvSpPr>
            <a:spLocks/>
          </p:cNvSpPr>
          <p:nvPr/>
        </p:nvSpPr>
        <p:spPr bwMode="auto">
          <a:xfrm>
            <a:off x="7542824" y="3719704"/>
            <a:ext cx="431800" cy="1002400"/>
          </a:xfrm>
          <a:prstGeom prst="rightBrace">
            <a:avLst>
              <a:gd name="adj1" fmla="val 8337"/>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5" name="Geschweifte Klammer rechts 7">
            <a:extLst>
              <a:ext uri="{FF2B5EF4-FFF2-40B4-BE49-F238E27FC236}">
                <a16:creationId xmlns:a16="http://schemas.microsoft.com/office/drawing/2014/main" id="{2ECABAF3-2031-6427-AA6B-48D552D90635}"/>
              </a:ext>
            </a:extLst>
          </p:cNvPr>
          <p:cNvSpPr>
            <a:spLocks/>
          </p:cNvSpPr>
          <p:nvPr/>
        </p:nvSpPr>
        <p:spPr bwMode="auto">
          <a:xfrm>
            <a:off x="6410606" y="3719704"/>
            <a:ext cx="431800" cy="1002400"/>
          </a:xfrm>
          <a:prstGeom prst="rightBrace">
            <a:avLst>
              <a:gd name="adj1" fmla="val 8337"/>
              <a:gd name="adj2" fmla="val 50000"/>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Tree>
    <p:extLst>
      <p:ext uri="{BB962C8B-B14F-4D97-AF65-F5344CB8AC3E}">
        <p14:creationId xmlns:p14="http://schemas.microsoft.com/office/powerpoint/2010/main" val="2696166758"/>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el 1"/>
          <p:cNvSpPr>
            <a:spLocks noGrp="1"/>
          </p:cNvSpPr>
          <p:nvPr>
            <p:ph type="title"/>
          </p:nvPr>
        </p:nvSpPr>
        <p:spPr>
          <a:xfrm>
            <a:off x="574675" y="304800"/>
            <a:ext cx="8001000" cy="747713"/>
          </a:xfrm>
        </p:spPr>
        <p:txBody>
          <a:bodyPr/>
          <a:lstStyle/>
          <a:p>
            <a:r>
              <a:rPr lang="de-DE" altLang="de-DE"/>
              <a:t>Einschulung in die Grundschule</a:t>
            </a:r>
          </a:p>
        </p:txBody>
      </p:sp>
      <p:pic>
        <p:nvPicPr>
          <p:cNvPr id="30723" name="Inhaltsplatzhalter 5"/>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4008438" y="1893888"/>
            <a:ext cx="2940050" cy="4052887"/>
          </a:xfrm>
        </p:spPr>
      </p:pic>
      <p:sp>
        <p:nvSpPr>
          <p:cNvPr id="30724"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E5D7648-3056-4305-8B41-AFD20DE7A8F4}" type="slidenum">
              <a:rPr lang="de-DE" altLang="de-DE" sz="1200" smtClean="0">
                <a:latin typeface="Verdana" panose="020B0604030504040204" pitchFamily="34" charset="0"/>
              </a:rPr>
              <a:pPr/>
              <a:t>18</a:t>
            </a:fld>
            <a:endParaRPr lang="de-DE" altLang="de-DE" sz="1200">
              <a:latin typeface="Verdana" panose="020B0604030504040204" pitchFamily="34" charset="0"/>
            </a:endParaRPr>
          </a:p>
        </p:txBody>
      </p:sp>
      <p:sp>
        <p:nvSpPr>
          <p:cNvPr id="30725" name="Textfeld 6"/>
          <p:cNvSpPr txBox="1">
            <a:spLocks noChangeArrowheads="1"/>
          </p:cNvSpPr>
          <p:nvPr/>
        </p:nvSpPr>
        <p:spPr bwMode="auto">
          <a:xfrm>
            <a:off x="900113" y="2420938"/>
            <a:ext cx="2320925"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de-DE" altLang="de-DE"/>
              <a:t>Also lautet der </a:t>
            </a:r>
          </a:p>
          <a:p>
            <a:r>
              <a:rPr lang="de-DE" altLang="de-DE"/>
              <a:t>Beschluss:</a:t>
            </a:r>
          </a:p>
          <a:p>
            <a:endParaRPr lang="de-DE" altLang="de-DE"/>
          </a:p>
          <a:p>
            <a:r>
              <a:rPr lang="de-DE" altLang="de-DE"/>
              <a:t>dass der Mensch</a:t>
            </a:r>
          </a:p>
          <a:p>
            <a:r>
              <a:rPr lang="de-DE" altLang="de-DE"/>
              <a:t>was lernen muss!</a:t>
            </a:r>
          </a:p>
          <a:p>
            <a:endParaRPr lang="de-DE" altLang="de-DE"/>
          </a:p>
          <a:p>
            <a:r>
              <a:rPr lang="de-DE" altLang="de-DE" sz="1500"/>
              <a:t>Wilhelm Busch</a:t>
            </a:r>
          </a:p>
        </p:txBody>
      </p:sp>
    </p:spTree>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dirty="0"/>
              <a:t>Einschulung in die Grundschule</a:t>
            </a:r>
          </a:p>
        </p:txBody>
      </p:sp>
      <p:sp>
        <p:nvSpPr>
          <p:cNvPr id="3" name="Inhaltsplatzhalter 2"/>
          <p:cNvSpPr>
            <a:spLocks noGrp="1"/>
          </p:cNvSpPr>
          <p:nvPr>
            <p:ph idx="1"/>
          </p:nvPr>
        </p:nvSpPr>
        <p:spPr/>
        <p:txBody>
          <a:bodyPr/>
          <a:lstStyle/>
          <a:p>
            <a:pPr marL="0" indent="0" algn="ctr">
              <a:buNone/>
            </a:pPr>
            <a:r>
              <a:rPr lang="de-DE" sz="3000" dirty="0"/>
              <a:t>nicole.schaefer@schule.bayern.de</a:t>
            </a:r>
          </a:p>
          <a:p>
            <a:pPr marL="0" indent="0" algn="ctr">
              <a:buNone/>
            </a:pPr>
            <a:endParaRPr lang="de-DE" sz="3000" dirty="0"/>
          </a:p>
          <a:p>
            <a:pPr marL="0" indent="0" algn="ctr">
              <a:buNone/>
            </a:pPr>
            <a:endParaRPr lang="de-DE" sz="4000" dirty="0"/>
          </a:p>
          <a:p>
            <a:pPr marL="0" indent="0" algn="ctr">
              <a:buNone/>
            </a:pPr>
            <a:r>
              <a:rPr lang="de-DE" sz="4000" dirty="0"/>
              <a:t>FRAGEN?</a:t>
            </a:r>
          </a:p>
          <a:p>
            <a:pPr algn="ctr"/>
            <a:endParaRPr lang="de-DE" sz="4000" dirty="0"/>
          </a:p>
          <a:p>
            <a:pPr marL="0" indent="0" algn="ctr">
              <a:buNone/>
            </a:pPr>
            <a:r>
              <a:rPr lang="de-DE" sz="4000" dirty="0"/>
              <a:t>Danke für Ihre Aufmerksamkeit!</a:t>
            </a:r>
          </a:p>
        </p:txBody>
      </p:sp>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5" name="Foliennummernplatzhalter 4"/>
          <p:cNvSpPr>
            <a:spLocks noGrp="1"/>
          </p:cNvSpPr>
          <p:nvPr>
            <p:ph type="sldNum" sz="quarter" idx="11"/>
          </p:nvPr>
        </p:nvSpPr>
        <p:spPr/>
        <p:txBody>
          <a:bodyPr/>
          <a:lstStyle/>
          <a:p>
            <a:pPr>
              <a:defRPr/>
            </a:pPr>
            <a:fld id="{C8E41882-D884-4CBB-9C2F-0783DE5B152A}" type="slidenum">
              <a:rPr lang="de-DE" smtClean="0"/>
              <a:pPr>
                <a:defRPr/>
              </a:pPr>
              <a:t>19</a:t>
            </a:fld>
            <a:endParaRPr lang="de-DE"/>
          </a:p>
        </p:txBody>
      </p:sp>
    </p:spTree>
    <p:extLst>
      <p:ext uri="{BB962C8B-B14F-4D97-AF65-F5344CB8AC3E}">
        <p14:creationId xmlns:p14="http://schemas.microsoft.com/office/powerpoint/2010/main" val="190457817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1126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055B62B-0F5A-423E-8FF5-56D5D7A15CE9}" type="slidenum">
              <a:rPr lang="de-DE" altLang="de-DE" sz="1200" smtClean="0">
                <a:latin typeface="Verdana" panose="020B0604030504040204" pitchFamily="34" charset="0"/>
              </a:rPr>
              <a:pPr/>
              <a:t>2</a:t>
            </a:fld>
            <a:endParaRPr lang="de-DE" altLang="de-DE" sz="1200">
              <a:latin typeface="Verdana" panose="020B0604030504040204" pitchFamily="34" charset="0"/>
            </a:endParaRPr>
          </a:p>
        </p:txBody>
      </p:sp>
      <p:pic>
        <p:nvPicPr>
          <p:cNvPr id="11268" name="Picture 6" descr="MC900434859[1]"/>
          <p:cNvPicPr>
            <a:picLocks noChangeAspect="1" noChangeArrowheads="1"/>
          </p:cNvPicPr>
          <p:nvPr/>
        </p:nvPicPr>
        <p:blipFill>
          <a:blip r:embed="rId3">
            <a:lum bright="62000"/>
            <a:extLst>
              <a:ext uri="{28A0092B-C50C-407E-A947-70E740481C1C}">
                <a14:useLocalDpi xmlns:a14="http://schemas.microsoft.com/office/drawing/2010/main" val="0"/>
              </a:ext>
            </a:extLst>
          </a:blip>
          <a:srcRect/>
          <a:stretch>
            <a:fillRect/>
          </a:stretch>
        </p:blipFill>
        <p:spPr bwMode="auto">
          <a:xfrm>
            <a:off x="2700338" y="2055813"/>
            <a:ext cx="3816350" cy="345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Rectangle 3"/>
          <p:cNvSpPr>
            <a:spLocks noGrp="1" noChangeArrowheads="1"/>
          </p:cNvSpPr>
          <p:nvPr>
            <p:ph type="title"/>
          </p:nvPr>
        </p:nvSpPr>
        <p:spPr>
          <a:xfrm>
            <a:off x="323850" y="260350"/>
            <a:ext cx="8497888" cy="936625"/>
          </a:xfrm>
        </p:spPr>
        <p:txBody>
          <a:bodyPr/>
          <a:lstStyle/>
          <a:p>
            <a:pPr eaLnBrk="1" hangingPunct="1"/>
            <a:r>
              <a:rPr lang="de-DE" altLang="de-DE" sz="3600"/>
              <a:t>Typische Fragen und Problemstellungen</a:t>
            </a:r>
          </a:p>
        </p:txBody>
      </p:sp>
      <p:sp>
        <p:nvSpPr>
          <p:cNvPr id="11270" name="Text Box 4"/>
          <p:cNvSpPr txBox="1">
            <a:spLocks noChangeArrowheads="1"/>
          </p:cNvSpPr>
          <p:nvPr/>
        </p:nvSpPr>
        <p:spPr bwMode="auto">
          <a:xfrm>
            <a:off x="539750" y="1844675"/>
            <a:ext cx="8208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endParaRPr lang="de-DE" altLang="de-DE">
              <a:latin typeface="Arial" panose="020B0604020202020204" pitchFamily="34" charset="0"/>
            </a:endParaRPr>
          </a:p>
        </p:txBody>
      </p:sp>
      <p:sp>
        <p:nvSpPr>
          <p:cNvPr id="161797" name="Text Box 5"/>
          <p:cNvSpPr txBox="1">
            <a:spLocks noChangeArrowheads="1"/>
          </p:cNvSpPr>
          <p:nvPr/>
        </p:nvSpPr>
        <p:spPr bwMode="auto">
          <a:xfrm>
            <a:off x="395288" y="1700213"/>
            <a:ext cx="8424862"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buClr>
                <a:srgbClr val="0000FF"/>
              </a:buClr>
              <a:buFont typeface="Wingdings 2" panose="05020102010507070707" pitchFamily="18" charset="2"/>
              <a:buChar char="&quot;"/>
            </a:pPr>
            <a:r>
              <a:rPr lang="de-DE" altLang="de-DE" sz="2000" b="1" dirty="0">
                <a:latin typeface="Arial" panose="020B0604020202020204" pitchFamily="34" charset="0"/>
              </a:rPr>
              <a:t>    Welche Einschulungsbestimmungen gelten in Bayern?</a:t>
            </a:r>
          </a:p>
          <a:p>
            <a:pPr eaLnBrk="1" hangingPunct="1">
              <a:spcBef>
                <a:spcPct val="50000"/>
              </a:spcBef>
              <a:buClr>
                <a:srgbClr val="0000FF"/>
              </a:buClr>
              <a:buFont typeface="Wingdings 2" panose="05020102010507070707" pitchFamily="18" charset="2"/>
              <a:buChar char="&quot;"/>
            </a:pPr>
            <a:r>
              <a:rPr lang="de-DE" altLang="de-DE" sz="2000" b="1" dirty="0">
                <a:latin typeface="Arial" panose="020B0604020202020204" pitchFamily="34" charset="0"/>
              </a:rPr>
              <a:t>    Wann ist mein Kind schulreif / schulfähig?</a:t>
            </a:r>
          </a:p>
          <a:p>
            <a:pPr eaLnBrk="1" hangingPunct="1">
              <a:spcBef>
                <a:spcPct val="50000"/>
              </a:spcBef>
              <a:buClr>
                <a:srgbClr val="0000FF"/>
              </a:buClr>
              <a:buFont typeface="Wingdings 2" panose="05020102010507070707" pitchFamily="18" charset="2"/>
              <a:buChar char="&quot;"/>
            </a:pPr>
            <a:r>
              <a:rPr lang="de-DE" altLang="de-DE" sz="2000" b="1" dirty="0">
                <a:latin typeface="Arial" panose="020B0604020202020204" pitchFamily="34" charset="0"/>
              </a:rPr>
              <a:t>    Kann und soll ich mein Kind vor der Einschulung fördern? </a:t>
            </a:r>
          </a:p>
          <a:p>
            <a:pPr eaLnBrk="1" hangingPunct="1">
              <a:spcBef>
                <a:spcPct val="50000"/>
              </a:spcBef>
              <a:buClr>
                <a:srgbClr val="0000FF"/>
              </a:buClr>
              <a:buFont typeface="Wingdings 2" panose="05020102010507070707" pitchFamily="18" charset="2"/>
              <a:buChar char="&quot;"/>
            </a:pPr>
            <a:r>
              <a:rPr lang="de-DE" altLang="de-DE" sz="2000" b="1" dirty="0">
                <a:latin typeface="Arial" panose="020B0604020202020204" pitchFamily="34" charset="0"/>
              </a:rPr>
              <a:t>    FRAGEN?</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1797"/>
                                        </p:tgtEl>
                                        <p:attrNameLst>
                                          <p:attrName>style.visibility</p:attrName>
                                        </p:attrNameLst>
                                      </p:cBhvr>
                                      <p:to>
                                        <p:strVal val="visible"/>
                                      </p:to>
                                    </p:set>
                                    <p:animEffect transition="in" filter="wipe(left)">
                                      <p:cBhvr>
                                        <p:cTn id="7" dur="2000"/>
                                        <p:tgtEl>
                                          <p:spTgt spid="161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a:p>
        </p:txBody>
      </p:sp>
      <p:sp>
        <p:nvSpPr>
          <p:cNvPr id="3" name="Inhaltsplatzhalter 2"/>
          <p:cNvSpPr>
            <a:spLocks noGrp="1"/>
          </p:cNvSpPr>
          <p:nvPr>
            <p:ph idx="1"/>
          </p:nvPr>
        </p:nvSpPr>
        <p:spPr/>
        <p:txBody>
          <a:bodyPr/>
          <a:lstStyle/>
          <a:p>
            <a:endParaRPr lang="de-DE"/>
          </a:p>
        </p:txBody>
      </p:sp>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5" name="Foliennummernplatzhalter 4"/>
          <p:cNvSpPr>
            <a:spLocks noGrp="1"/>
          </p:cNvSpPr>
          <p:nvPr>
            <p:ph type="sldNum" sz="quarter" idx="11"/>
          </p:nvPr>
        </p:nvSpPr>
        <p:spPr/>
        <p:txBody>
          <a:bodyPr/>
          <a:lstStyle/>
          <a:p>
            <a:pPr>
              <a:defRPr/>
            </a:pPr>
            <a:fld id="{C8E41882-D884-4CBB-9C2F-0783DE5B152A}" type="slidenum">
              <a:rPr lang="de-DE" smtClean="0"/>
              <a:pPr>
                <a:defRPr/>
              </a:pPr>
              <a:t>20</a:t>
            </a:fld>
            <a:endParaRPr lang="de-DE"/>
          </a:p>
        </p:txBody>
      </p:sp>
    </p:spTree>
    <p:extLst>
      <p:ext uri="{BB962C8B-B14F-4D97-AF65-F5344CB8AC3E}">
        <p14:creationId xmlns:p14="http://schemas.microsoft.com/office/powerpoint/2010/main" val="3324599040"/>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39939"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0E5F572-5047-4DC1-B6A3-89DCC1017EC5}" type="slidenum">
              <a:rPr lang="de-DE" altLang="de-DE" sz="1200" smtClean="0">
                <a:latin typeface="Verdana" panose="020B0604030504040204" pitchFamily="34" charset="0"/>
              </a:rPr>
              <a:pPr/>
              <a:t>21</a:t>
            </a:fld>
            <a:endParaRPr lang="de-DE" altLang="de-DE" sz="1200">
              <a:latin typeface="Verdana" panose="020B0604030504040204" pitchFamily="34" charset="0"/>
            </a:endParaRPr>
          </a:p>
        </p:txBody>
      </p:sp>
      <p:sp>
        <p:nvSpPr>
          <p:cNvPr id="39940" name="Rectangle 2"/>
          <p:cNvSpPr>
            <a:spLocks noGrp="1" noChangeArrowheads="1"/>
          </p:cNvSpPr>
          <p:nvPr>
            <p:ph type="title"/>
          </p:nvPr>
        </p:nvSpPr>
        <p:spPr/>
        <p:txBody>
          <a:bodyPr/>
          <a:lstStyle/>
          <a:p>
            <a:pPr eaLnBrk="1" hangingPunct="1"/>
            <a:r>
              <a:rPr lang="de-DE" altLang="de-DE"/>
              <a:t>Einschulung lieber früher oder später?</a:t>
            </a:r>
          </a:p>
        </p:txBody>
      </p:sp>
      <p:sp>
        <p:nvSpPr>
          <p:cNvPr id="226307" name="Rectangle 3"/>
          <p:cNvSpPr>
            <a:spLocks noGrp="1" noChangeArrowheads="1"/>
          </p:cNvSpPr>
          <p:nvPr>
            <p:ph type="body" idx="1"/>
          </p:nvPr>
        </p:nvSpPr>
        <p:spPr>
          <a:xfrm>
            <a:off x="395288" y="1773238"/>
            <a:ext cx="3952875" cy="3671887"/>
          </a:xfrm>
          <a:noFill/>
          <a:ln w="28575"/>
        </p:spPr>
        <p:txBody>
          <a:bodyPr/>
          <a:lstStyle/>
          <a:p>
            <a:pPr eaLnBrk="1" hangingPunct="1">
              <a:lnSpc>
                <a:spcPct val="80000"/>
              </a:lnSpc>
              <a:buFont typeface="Wingdings" panose="05000000000000000000" pitchFamily="2" charset="2"/>
              <a:buNone/>
            </a:pPr>
            <a:r>
              <a:rPr lang="de-DE" altLang="de-DE"/>
              <a:t>Pro „vorzeitige“ Einschulung</a:t>
            </a:r>
          </a:p>
          <a:p>
            <a:pPr eaLnBrk="1" hangingPunct="1">
              <a:lnSpc>
                <a:spcPct val="80000"/>
              </a:lnSpc>
            </a:pPr>
            <a:r>
              <a:rPr lang="de-DE" altLang="de-DE" sz="1600"/>
              <a:t>Die Schule kann die intellektuellen Bedürfnisse besser bedienen</a:t>
            </a:r>
          </a:p>
          <a:p>
            <a:pPr eaLnBrk="1" hangingPunct="1">
              <a:lnSpc>
                <a:spcPct val="80000"/>
              </a:lnSpc>
            </a:pPr>
            <a:r>
              <a:rPr lang="de-DE" altLang="de-DE" sz="1600"/>
              <a:t>Früher Schulstart bedeutet in der Regel einen früheren Abschluss</a:t>
            </a:r>
          </a:p>
          <a:p>
            <a:pPr eaLnBrk="1" hangingPunct="1">
              <a:lnSpc>
                <a:spcPct val="80000"/>
              </a:lnSpc>
            </a:pPr>
            <a:r>
              <a:rPr lang="de-DE" altLang="de-DE" sz="1600"/>
              <a:t>Die frühe Einschulung verhindert möglicherweise Langeweile</a:t>
            </a:r>
          </a:p>
          <a:p>
            <a:pPr eaLnBrk="1" hangingPunct="1">
              <a:lnSpc>
                <a:spcPct val="80000"/>
              </a:lnSpc>
            </a:pPr>
            <a:r>
              <a:rPr lang="de-DE" altLang="de-DE" sz="1600"/>
              <a:t>Kindliche Entwicklung ist auch vom Anforderungsniveau abhängig und passt sich an</a:t>
            </a:r>
          </a:p>
          <a:p>
            <a:pPr eaLnBrk="1" hangingPunct="1">
              <a:lnSpc>
                <a:spcPct val="80000"/>
              </a:lnSpc>
            </a:pPr>
            <a:r>
              <a:rPr lang="de-DE" altLang="de-DE" sz="1600"/>
              <a:t>Altersgleichheit garantiert nicht automatisch stabile soziale Beziehungen</a:t>
            </a:r>
          </a:p>
          <a:p>
            <a:pPr eaLnBrk="1" hangingPunct="1">
              <a:lnSpc>
                <a:spcPct val="80000"/>
              </a:lnSpc>
            </a:pPr>
            <a:r>
              <a:rPr lang="de-DE" altLang="de-DE" sz="1600"/>
              <a:t>Mögliche Gründe für die Ablehnung der VE bleiben auch später, z.B. beim Überspringen maßgeblich</a:t>
            </a:r>
          </a:p>
        </p:txBody>
      </p:sp>
      <p:sp>
        <p:nvSpPr>
          <p:cNvPr id="226308" name="Rectangle 4"/>
          <p:cNvSpPr>
            <a:spLocks noChangeArrowheads="1"/>
          </p:cNvSpPr>
          <p:nvPr/>
        </p:nvSpPr>
        <p:spPr bwMode="auto">
          <a:xfrm>
            <a:off x="4643438" y="1773238"/>
            <a:ext cx="4321175" cy="3671887"/>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accent2"/>
              </a:buClr>
              <a:buFont typeface="Wingdings" panose="05000000000000000000" pitchFamily="2" charset="2"/>
              <a:buChar char="§"/>
              <a:defRPr>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defRPr>
                <a:solidFill>
                  <a:schemeClr val="tx1"/>
                </a:solidFill>
                <a:latin typeface="Arial" panose="020B0604020202020204" pitchFamily="34" charset="0"/>
              </a:defRPr>
            </a:lvl2pPr>
            <a:lvl3pPr marL="1143000" indent="-228600">
              <a:spcBef>
                <a:spcPct val="20000"/>
              </a:spcBef>
              <a:buClr>
                <a:schemeClr val="accent2"/>
              </a:buClr>
              <a:buFont typeface="Wingdings" panose="05000000000000000000" pitchFamily="2" charset="2"/>
              <a:defRPr>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defRPr>
                <a:solidFill>
                  <a:schemeClr val="tx1"/>
                </a:solidFill>
                <a:latin typeface="Arial" panose="020B0604020202020204" pitchFamily="34" charset="0"/>
              </a:defRPr>
            </a:lvl4pPr>
            <a:lvl5pPr marL="2057400" indent="-228600">
              <a:spcBef>
                <a:spcPct val="25000"/>
              </a:spcBef>
              <a:buClr>
                <a:schemeClr val="accent2"/>
              </a:buClr>
              <a:buFont typeface="Wingdings" panose="05000000000000000000" pitchFamily="2" charset="2"/>
              <a:defRPr>
                <a:solidFill>
                  <a:schemeClr val="tx1"/>
                </a:solidFill>
                <a:latin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defRPr>
                <a:solidFill>
                  <a:schemeClr val="tx1"/>
                </a:solidFill>
                <a:latin typeface="Arial" panose="020B0604020202020204" pitchFamily="34" charset="0"/>
              </a:defRPr>
            </a:lvl9pPr>
          </a:lstStyle>
          <a:p>
            <a:pPr eaLnBrk="1" hangingPunct="1">
              <a:buFont typeface="Wingdings" panose="05000000000000000000" pitchFamily="2" charset="2"/>
              <a:buNone/>
            </a:pPr>
            <a:r>
              <a:rPr lang="de-DE" altLang="de-DE" sz="1800"/>
              <a:t>Kontra „vorzeitige“ Einschulung</a:t>
            </a:r>
          </a:p>
          <a:p>
            <a:pPr eaLnBrk="1" hangingPunct="1"/>
            <a:r>
              <a:rPr lang="de-DE" altLang="de-DE" sz="1600"/>
              <a:t>Nicht die intellektuelle Entwicklung allein, sondern die Schulfähigkeit insgesamt trägt zum gelungenen Schulstart bei</a:t>
            </a:r>
          </a:p>
          <a:p>
            <a:pPr eaLnBrk="1" hangingPunct="1"/>
            <a:r>
              <a:rPr lang="de-DE" altLang="de-DE" sz="1600"/>
              <a:t>Langeweile kann langfristig nur durch die Entwicklung von Interessen und Leistungsmotivation verhindert werden</a:t>
            </a:r>
          </a:p>
          <a:p>
            <a:pPr eaLnBrk="1" hangingPunct="1"/>
            <a:r>
              <a:rPr lang="de-DE" altLang="de-DE" sz="1600"/>
              <a:t>Das Risiko, Enttäuschungen im sozialen Kontext zu erleben steigt (Vorpubertät, Pubertät …)</a:t>
            </a:r>
          </a:p>
          <a:p>
            <a:pPr eaLnBrk="1" hangingPunct="1"/>
            <a:r>
              <a:rPr lang="de-DE" altLang="de-DE" sz="1600"/>
              <a:t>Die physische und psychische Belastbarkeit, z.B. in Tageseinrichtungen, steigt mit zunehmendem Alter.</a:t>
            </a:r>
          </a:p>
        </p:txBody>
      </p:sp>
      <p:sp>
        <p:nvSpPr>
          <p:cNvPr id="226309" name="Text Box 5"/>
          <p:cNvSpPr txBox="1">
            <a:spLocks noChangeArrowheads="1"/>
          </p:cNvSpPr>
          <p:nvPr/>
        </p:nvSpPr>
        <p:spPr bwMode="auto">
          <a:xfrm>
            <a:off x="395288" y="5589588"/>
            <a:ext cx="8569325" cy="374650"/>
          </a:xfrm>
          <a:prstGeom prst="rect">
            <a:avLst/>
          </a:prstGeom>
          <a:noFill/>
          <a:ln w="38100">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de-DE" altLang="de-DE" sz="1600" b="1">
                <a:solidFill>
                  <a:srgbClr val="0000FF"/>
                </a:solidFill>
                <a:latin typeface="Arial" panose="020B0604020202020204" pitchFamily="34" charset="0"/>
              </a:rPr>
              <a:t>Jede vorzeitige Einschulung ist eine Einzelfallentscheidung!</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630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630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63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63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630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2630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630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6307">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630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263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7" grpId="0" build="p" animBg="1"/>
      <p:bldP spid="226308" grpId="0" animBg="1"/>
      <p:bldP spid="22630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4198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BD0DC66-1B3A-43FA-9823-9C3462D380E8}" type="slidenum">
              <a:rPr lang="de-DE" altLang="de-DE" sz="1200" smtClean="0">
                <a:latin typeface="Verdana" panose="020B0604030504040204" pitchFamily="34" charset="0"/>
              </a:rPr>
              <a:pPr/>
              <a:t>22</a:t>
            </a:fld>
            <a:endParaRPr lang="de-DE" altLang="de-DE" sz="1200">
              <a:latin typeface="Verdana" panose="020B0604030504040204" pitchFamily="34" charset="0"/>
            </a:endParaRPr>
          </a:p>
        </p:txBody>
      </p:sp>
      <p:sp>
        <p:nvSpPr>
          <p:cNvPr id="41988" name="Rectangle 2"/>
          <p:cNvSpPr>
            <a:spLocks noGrp="1" noChangeArrowheads="1"/>
          </p:cNvSpPr>
          <p:nvPr>
            <p:ph type="title"/>
          </p:nvPr>
        </p:nvSpPr>
        <p:spPr>
          <a:xfrm>
            <a:off x="574675" y="304800"/>
            <a:ext cx="8174038" cy="1216025"/>
          </a:xfrm>
        </p:spPr>
        <p:txBody>
          <a:bodyPr/>
          <a:lstStyle/>
          <a:p>
            <a:pPr eaLnBrk="1" hangingPunct="1"/>
            <a:r>
              <a:rPr lang="de-DE" altLang="de-DE"/>
              <a:t>Einschulung von Kindern mit nichtdeutscher Muttersprache </a:t>
            </a:r>
          </a:p>
        </p:txBody>
      </p:sp>
      <p:sp>
        <p:nvSpPr>
          <p:cNvPr id="41989" name="Rectangle 3"/>
          <p:cNvSpPr>
            <a:spLocks noGrp="1" noChangeArrowheads="1"/>
          </p:cNvSpPr>
          <p:nvPr>
            <p:ph type="body" idx="1"/>
          </p:nvPr>
        </p:nvSpPr>
        <p:spPr/>
        <p:txBody>
          <a:bodyPr/>
          <a:lstStyle/>
          <a:p>
            <a:pPr eaLnBrk="1" hangingPunct="1">
              <a:lnSpc>
                <a:spcPct val="90000"/>
              </a:lnSpc>
            </a:pPr>
            <a:r>
              <a:rPr lang="de-DE" altLang="de-DE" dirty="0"/>
              <a:t>Kinder mit </a:t>
            </a:r>
            <a:r>
              <a:rPr lang="de-DE" altLang="de-DE" b="1" dirty="0">
                <a:solidFill>
                  <a:srgbClr val="0000FF"/>
                </a:solidFill>
              </a:rPr>
              <a:t>nichtdeutscher Muttersprache</a:t>
            </a:r>
            <a:r>
              <a:rPr lang="de-DE" altLang="de-DE" dirty="0"/>
              <a:t>, bei denen nicht mindestens eine Erziehungsberechtigte oder ein Erziehungsberechtigter deutschsprachiger Herkunft ist </a:t>
            </a:r>
            <a:r>
              <a:rPr lang="de-DE" altLang="de-DE" b="1" dirty="0">
                <a:solidFill>
                  <a:srgbClr val="0000FF"/>
                </a:solidFill>
              </a:rPr>
              <a:t>nehmen an einer </a:t>
            </a:r>
            <a:r>
              <a:rPr lang="de-DE" altLang="de-DE" b="1" dirty="0" err="1">
                <a:solidFill>
                  <a:srgbClr val="0000FF"/>
                </a:solidFill>
              </a:rPr>
              <a:t>Sprachstandserhebung</a:t>
            </a:r>
            <a:r>
              <a:rPr lang="de-DE" altLang="de-DE" dirty="0"/>
              <a:t> </a:t>
            </a:r>
            <a:r>
              <a:rPr lang="de-DE" altLang="de-DE" b="1" dirty="0">
                <a:solidFill>
                  <a:srgbClr val="0000FF"/>
                </a:solidFill>
              </a:rPr>
              <a:t>im Kindergarten</a:t>
            </a:r>
            <a:r>
              <a:rPr lang="de-DE" altLang="de-DE" dirty="0"/>
              <a:t> teil.</a:t>
            </a:r>
          </a:p>
          <a:p>
            <a:pPr eaLnBrk="1" hangingPunct="1">
              <a:lnSpc>
                <a:spcPct val="90000"/>
              </a:lnSpc>
            </a:pPr>
            <a:r>
              <a:rPr lang="de-DE" altLang="de-DE" dirty="0"/>
              <a:t>Kinder, die nach dem Ergebnis der </a:t>
            </a:r>
            <a:r>
              <a:rPr lang="de-DE" altLang="de-DE" dirty="0" err="1"/>
              <a:t>Sprachstandserhebung</a:t>
            </a:r>
            <a:r>
              <a:rPr lang="de-DE" altLang="de-DE" dirty="0"/>
              <a:t> </a:t>
            </a:r>
            <a:r>
              <a:rPr lang="de-DE" altLang="de-DE" b="1" dirty="0">
                <a:solidFill>
                  <a:srgbClr val="0000FF"/>
                </a:solidFill>
              </a:rPr>
              <a:t>nicht über hinreichende Deutschkenntnisse verfügen</a:t>
            </a:r>
            <a:r>
              <a:rPr lang="de-DE" altLang="de-DE" dirty="0"/>
              <a:t>, sollen einen </a:t>
            </a:r>
            <a:r>
              <a:rPr lang="de-DE" altLang="de-DE" b="1" dirty="0">
                <a:solidFill>
                  <a:srgbClr val="0000FF"/>
                </a:solidFill>
              </a:rPr>
              <a:t>Vorkurs</a:t>
            </a:r>
            <a:r>
              <a:rPr lang="de-DE" altLang="de-DE" dirty="0">
                <a:solidFill>
                  <a:srgbClr val="0000FF"/>
                </a:solidFill>
              </a:rPr>
              <a:t> </a:t>
            </a:r>
            <a:r>
              <a:rPr lang="de-DE" altLang="de-DE" b="1" dirty="0">
                <a:solidFill>
                  <a:srgbClr val="0000FF"/>
                </a:solidFill>
              </a:rPr>
              <a:t>zur Förderung der deutschen Sprache</a:t>
            </a:r>
            <a:r>
              <a:rPr lang="de-DE" altLang="de-DE" dirty="0"/>
              <a:t> besuchen.</a:t>
            </a:r>
          </a:p>
          <a:p>
            <a:pPr eaLnBrk="1" hangingPunct="1">
              <a:lnSpc>
                <a:spcPct val="90000"/>
              </a:lnSpc>
            </a:pPr>
            <a:r>
              <a:rPr lang="de-DE" altLang="de-DE" dirty="0"/>
              <a:t>Der </a:t>
            </a:r>
            <a:r>
              <a:rPr lang="de-DE" altLang="de-DE" b="1" dirty="0">
                <a:solidFill>
                  <a:srgbClr val="0000FF"/>
                </a:solidFill>
              </a:rPr>
              <a:t>Vorkurs</a:t>
            </a:r>
            <a:r>
              <a:rPr lang="de-DE" altLang="de-DE" dirty="0"/>
              <a:t> wird </a:t>
            </a:r>
            <a:r>
              <a:rPr lang="de-DE" altLang="de-DE" b="1" dirty="0">
                <a:solidFill>
                  <a:srgbClr val="0000FF"/>
                </a:solidFill>
              </a:rPr>
              <a:t>von der zuständigen Grundschule</a:t>
            </a:r>
            <a:r>
              <a:rPr lang="de-DE" altLang="de-DE" dirty="0"/>
              <a:t> in Kooperation mit dem Kindergarten angeboten.</a:t>
            </a:r>
          </a:p>
          <a:p>
            <a:pPr eaLnBrk="1" hangingPunct="1">
              <a:lnSpc>
                <a:spcPct val="90000"/>
              </a:lnSpc>
            </a:pPr>
            <a:r>
              <a:rPr lang="de-DE" altLang="de-DE" dirty="0"/>
              <a:t>Die zuständige Grundschule kann ein Kind, das </a:t>
            </a:r>
            <a:r>
              <a:rPr lang="de-DE" altLang="de-DE" b="1" dirty="0">
                <a:solidFill>
                  <a:srgbClr val="0000FF"/>
                </a:solidFill>
              </a:rPr>
              <a:t>weder</a:t>
            </a:r>
            <a:r>
              <a:rPr lang="de-DE" altLang="de-DE" dirty="0"/>
              <a:t> einen </a:t>
            </a:r>
            <a:r>
              <a:rPr lang="de-DE" altLang="de-DE" b="1" dirty="0">
                <a:solidFill>
                  <a:srgbClr val="0000FF"/>
                </a:solidFill>
              </a:rPr>
              <a:t>Kindergarten noch einen Vorkurs</a:t>
            </a:r>
            <a:r>
              <a:rPr lang="de-DE" altLang="de-DE" dirty="0"/>
              <a:t> besucht hat und bei dem im Rahmen der Schulanmeldung festgestellt wird, dass es </a:t>
            </a:r>
            <a:r>
              <a:rPr lang="de-DE" altLang="de-DE" b="1" dirty="0">
                <a:solidFill>
                  <a:srgbClr val="0000FF"/>
                </a:solidFill>
              </a:rPr>
              <a:t>nicht über die notwendigen Deutschkenntnisse</a:t>
            </a:r>
            <a:r>
              <a:rPr lang="de-DE" altLang="de-DE" b="1" dirty="0"/>
              <a:t> </a:t>
            </a:r>
            <a:r>
              <a:rPr lang="de-DE" altLang="de-DE" dirty="0"/>
              <a:t>verfügt, von der Aufnahme </a:t>
            </a:r>
            <a:r>
              <a:rPr lang="de-DE" altLang="de-DE" b="1" dirty="0">
                <a:solidFill>
                  <a:srgbClr val="0000FF"/>
                </a:solidFill>
              </a:rPr>
              <a:t>zurückstellen</a:t>
            </a:r>
            <a:r>
              <a:rPr lang="de-DE" altLang="de-DE" dirty="0"/>
              <a:t> und das Kind </a:t>
            </a:r>
            <a:r>
              <a:rPr lang="de-DE" altLang="de-DE" b="1" dirty="0">
                <a:solidFill>
                  <a:srgbClr val="0000FF"/>
                </a:solidFill>
              </a:rPr>
              <a:t>verpflichten</a:t>
            </a:r>
            <a:r>
              <a:rPr lang="de-DE" altLang="de-DE" dirty="0"/>
              <a:t>, im nächsten Schuljahr einen </a:t>
            </a:r>
            <a:r>
              <a:rPr lang="de-DE" altLang="de-DE" b="1" dirty="0">
                <a:solidFill>
                  <a:srgbClr val="0000FF"/>
                </a:solidFill>
              </a:rPr>
              <a:t>Kindergarten</a:t>
            </a:r>
            <a:r>
              <a:rPr lang="de-DE" altLang="de-DE" dirty="0"/>
              <a:t> mit integriertem </a:t>
            </a:r>
            <a:r>
              <a:rPr lang="de-DE" altLang="de-DE" b="1" dirty="0">
                <a:solidFill>
                  <a:srgbClr val="0000FF"/>
                </a:solidFill>
              </a:rPr>
              <a:t>Vorkurs</a:t>
            </a:r>
            <a:r>
              <a:rPr lang="de-DE" altLang="de-DE" dirty="0">
                <a:solidFill>
                  <a:srgbClr val="0000FF"/>
                </a:solidFill>
              </a:rPr>
              <a:t> </a:t>
            </a:r>
            <a:r>
              <a:rPr lang="de-DE" altLang="de-DE" b="1" dirty="0">
                <a:solidFill>
                  <a:srgbClr val="0000FF"/>
                </a:solidFill>
              </a:rPr>
              <a:t>zu besuchen.</a:t>
            </a:r>
            <a:endParaRPr lang="de-DE" altLang="de-DE" dirty="0">
              <a:solidFill>
                <a:srgbClr val="0000FF"/>
              </a:solidFill>
            </a:endParaRPr>
          </a:p>
          <a:p>
            <a:pPr eaLnBrk="1" hangingPunct="1">
              <a:lnSpc>
                <a:spcPct val="90000"/>
              </a:lnSpc>
              <a:buFont typeface="Wingdings" panose="05000000000000000000" pitchFamily="2" charset="2"/>
              <a:buNone/>
            </a:pPr>
            <a:r>
              <a:rPr lang="de-DE" altLang="de-DE" sz="1200" dirty="0"/>
              <a:t>Bay EUG, Art. 37/4</a:t>
            </a:r>
            <a:r>
              <a:rPr lang="de-DE" altLang="de-DE" sz="1600" dirty="0"/>
              <a:t> </a:t>
            </a:r>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44035"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3DD0022-D8BB-435D-9E3C-AB850763DB71}" type="slidenum">
              <a:rPr lang="de-DE" altLang="de-DE" sz="1200" smtClean="0">
                <a:latin typeface="Verdana" panose="020B0604030504040204" pitchFamily="34" charset="0"/>
              </a:rPr>
              <a:pPr/>
              <a:t>23</a:t>
            </a:fld>
            <a:endParaRPr lang="de-DE" altLang="de-DE" sz="1200">
              <a:latin typeface="Verdana" panose="020B0604030504040204" pitchFamily="34" charset="0"/>
            </a:endParaRPr>
          </a:p>
        </p:txBody>
      </p:sp>
      <p:sp>
        <p:nvSpPr>
          <p:cNvPr id="44036" name="Rectangle 2"/>
          <p:cNvSpPr>
            <a:spLocks noGrp="1" noChangeArrowheads="1"/>
          </p:cNvSpPr>
          <p:nvPr>
            <p:ph type="title"/>
          </p:nvPr>
        </p:nvSpPr>
        <p:spPr>
          <a:xfrm>
            <a:off x="577850" y="333375"/>
            <a:ext cx="8001000" cy="1216025"/>
          </a:xfrm>
        </p:spPr>
        <p:txBody>
          <a:bodyPr/>
          <a:lstStyle/>
          <a:p>
            <a:pPr eaLnBrk="1" hangingPunct="1"/>
            <a:r>
              <a:rPr lang="de-DE" altLang="de-DE" sz="2800"/>
              <a:t>Einschulung von Kindern mit festgestelltem oder vermutetem sonderpädagogischen Förderbedarf </a:t>
            </a:r>
          </a:p>
        </p:txBody>
      </p:sp>
      <p:sp>
        <p:nvSpPr>
          <p:cNvPr id="44037" name="Rectangle 3"/>
          <p:cNvSpPr>
            <a:spLocks noGrp="1" noChangeArrowheads="1"/>
          </p:cNvSpPr>
          <p:nvPr>
            <p:ph type="body" idx="1"/>
          </p:nvPr>
        </p:nvSpPr>
        <p:spPr>
          <a:xfrm>
            <a:off x="577850" y="1844675"/>
            <a:ext cx="8170863" cy="4105275"/>
          </a:xfrm>
        </p:spPr>
        <p:txBody>
          <a:bodyPr/>
          <a:lstStyle/>
          <a:p>
            <a:pPr eaLnBrk="1" hangingPunct="1">
              <a:lnSpc>
                <a:spcPct val="80000"/>
              </a:lnSpc>
              <a:buFont typeface="Wingdings" panose="05000000000000000000" pitchFamily="2" charset="2"/>
              <a:buNone/>
            </a:pPr>
            <a:r>
              <a:rPr lang="de-DE" altLang="de-DE" b="1"/>
              <a:t>(Art. 41 BayEUG)</a:t>
            </a:r>
          </a:p>
          <a:p>
            <a:pPr eaLnBrk="1" hangingPunct="1">
              <a:lnSpc>
                <a:spcPct val="80000"/>
              </a:lnSpc>
            </a:pPr>
            <a:r>
              <a:rPr lang="de-DE" altLang="de-DE"/>
              <a:t>Schulpflichtige Kinder </a:t>
            </a:r>
            <a:r>
              <a:rPr lang="de-DE" altLang="de-DE" b="1">
                <a:solidFill>
                  <a:srgbClr val="0000FF"/>
                </a:solidFill>
              </a:rPr>
              <a:t>mit sonderpädagogischem Förderbedarf</a:t>
            </a:r>
            <a:r>
              <a:rPr lang="de-DE" altLang="de-DE"/>
              <a:t> erfüllen ihre Schulpflicht durch den Besuch der </a:t>
            </a:r>
            <a:r>
              <a:rPr lang="de-DE" altLang="de-DE" b="1">
                <a:solidFill>
                  <a:srgbClr val="0000FF"/>
                </a:solidFill>
              </a:rPr>
              <a:t>allgemeinen Schule oder der Förderschule</a:t>
            </a:r>
            <a:r>
              <a:rPr lang="de-DE" altLang="de-DE"/>
              <a:t>.</a:t>
            </a:r>
          </a:p>
          <a:p>
            <a:pPr eaLnBrk="1" hangingPunct="1">
              <a:lnSpc>
                <a:spcPct val="80000"/>
              </a:lnSpc>
            </a:pPr>
            <a:r>
              <a:rPr lang="de-DE" altLang="de-DE"/>
              <a:t>Die </a:t>
            </a:r>
            <a:r>
              <a:rPr lang="de-DE" altLang="de-DE" b="1">
                <a:solidFill>
                  <a:srgbClr val="0000FF"/>
                </a:solidFill>
              </a:rPr>
              <a:t>Erziehungsberechtigten entscheiden</a:t>
            </a:r>
            <a:r>
              <a:rPr lang="de-DE" altLang="de-DE"/>
              <a:t>, an welchem der im Einzelfall rechtlich und tatsächlich zur Verfügung stehenden </a:t>
            </a:r>
            <a:r>
              <a:rPr lang="de-DE" altLang="de-DE" b="1">
                <a:solidFill>
                  <a:srgbClr val="0000FF"/>
                </a:solidFill>
              </a:rPr>
              <a:t>Lernort</a:t>
            </a:r>
            <a:r>
              <a:rPr lang="de-DE" altLang="de-DE"/>
              <a:t> ihr Kind unterrichtet werden soll.</a:t>
            </a:r>
          </a:p>
          <a:p>
            <a:pPr eaLnBrk="1" hangingPunct="1">
              <a:lnSpc>
                <a:spcPct val="80000"/>
              </a:lnSpc>
            </a:pPr>
            <a:r>
              <a:rPr lang="de-DE" altLang="de-DE"/>
              <a:t>Die </a:t>
            </a:r>
            <a:r>
              <a:rPr lang="de-DE" altLang="de-DE" b="1">
                <a:solidFill>
                  <a:srgbClr val="0000FF"/>
                </a:solidFill>
              </a:rPr>
              <a:t>Erziehungsberechtigten </a:t>
            </a:r>
            <a:r>
              <a:rPr lang="de-DE" altLang="de-DE"/>
              <a:t>… sollen sich </a:t>
            </a:r>
            <a:r>
              <a:rPr lang="de-DE" altLang="de-DE" b="1">
                <a:solidFill>
                  <a:srgbClr val="0000FF"/>
                </a:solidFill>
              </a:rPr>
              <a:t>rechtzeitig</a:t>
            </a:r>
            <a:r>
              <a:rPr lang="de-DE" altLang="de-DE"/>
              <a:t> über die möglichen schulischen Lernorte an einer schulischen Beratungsstelle </a:t>
            </a:r>
            <a:r>
              <a:rPr lang="de-DE" altLang="de-DE" b="1">
                <a:solidFill>
                  <a:srgbClr val="0000FF"/>
                </a:solidFill>
              </a:rPr>
              <a:t>informieren</a:t>
            </a:r>
            <a:r>
              <a:rPr lang="de-DE" altLang="de-DE"/>
              <a:t>.</a:t>
            </a:r>
          </a:p>
          <a:p>
            <a:pPr eaLnBrk="1" hangingPunct="1">
              <a:lnSpc>
                <a:spcPct val="80000"/>
              </a:lnSpc>
            </a:pPr>
            <a:r>
              <a:rPr lang="de-DE" altLang="de-DE"/>
              <a:t>Die Kinder werden … an der </a:t>
            </a:r>
            <a:r>
              <a:rPr lang="de-DE" altLang="de-DE" b="1">
                <a:solidFill>
                  <a:srgbClr val="0000FF"/>
                </a:solidFill>
              </a:rPr>
              <a:t>Sprengelschule</a:t>
            </a:r>
            <a:r>
              <a:rPr lang="de-DE" altLang="de-DE"/>
              <a:t>, an einer Schule mit dem </a:t>
            </a:r>
            <a:r>
              <a:rPr lang="de-DE" altLang="de-DE" b="1">
                <a:solidFill>
                  <a:srgbClr val="0000FF"/>
                </a:solidFill>
              </a:rPr>
              <a:t>Schulprofil „Inklusion“</a:t>
            </a:r>
            <a:r>
              <a:rPr lang="de-DE" altLang="de-DE"/>
              <a:t> oder an der </a:t>
            </a:r>
            <a:r>
              <a:rPr lang="de-DE" altLang="de-DE" b="1">
                <a:solidFill>
                  <a:srgbClr val="0000FF"/>
                </a:solidFill>
              </a:rPr>
              <a:t>Förderschule </a:t>
            </a:r>
            <a:r>
              <a:rPr lang="de-DE" altLang="de-DE"/>
              <a:t>angemeldet.</a:t>
            </a:r>
          </a:p>
          <a:p>
            <a:pPr eaLnBrk="1" hangingPunct="1">
              <a:lnSpc>
                <a:spcPct val="80000"/>
              </a:lnSpc>
            </a:pPr>
            <a:r>
              <a:rPr lang="de-DE" altLang="de-DE"/>
              <a:t>Die </a:t>
            </a:r>
            <a:r>
              <a:rPr lang="de-DE" altLang="de-DE" b="1">
                <a:solidFill>
                  <a:srgbClr val="0000FF"/>
                </a:solidFill>
              </a:rPr>
              <a:t>Aufnahme an der Förderschule</a:t>
            </a:r>
            <a:r>
              <a:rPr lang="de-DE" altLang="de-DE"/>
              <a:t> setzt die Erstellung eines </a:t>
            </a:r>
            <a:r>
              <a:rPr lang="de-DE" altLang="de-DE" b="1">
                <a:solidFill>
                  <a:srgbClr val="0000FF"/>
                </a:solidFill>
              </a:rPr>
              <a:t>sonderpädagogischen Gutachtens</a:t>
            </a:r>
            <a:r>
              <a:rPr lang="de-DE" altLang="de-DE"/>
              <a:t> voraus. … Die Schülerinnen und Schüler sind verpflichtet, an der Erstellung des sonderpädagogischen Gutachtens … mitzuwirken. (Art 56 BayEUG)</a:t>
            </a:r>
          </a:p>
        </p:txBody>
      </p:sp>
    </p:spTree>
  </p:cSld>
  <p:clrMapOvr>
    <a:masterClrMapping/>
  </p:clrMapOvr>
  <p:transition>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el 1"/>
          <p:cNvSpPr>
            <a:spLocks noGrp="1"/>
          </p:cNvSpPr>
          <p:nvPr>
            <p:ph type="title"/>
          </p:nvPr>
        </p:nvSpPr>
        <p:spPr/>
        <p:txBody>
          <a:bodyPr/>
          <a:lstStyle/>
          <a:p>
            <a:r>
              <a:rPr lang="de-DE" altLang="de-DE" sz="2800"/>
              <a:t>Einschulung von Kindern mit festgestelltem oder vermutetem sonderpädagogischen Förderbedarf </a:t>
            </a:r>
            <a:endParaRPr lang="de-DE" altLang="de-DE"/>
          </a:p>
        </p:txBody>
      </p:sp>
      <p:sp>
        <p:nvSpPr>
          <p:cNvPr id="3" name="Inhaltsplatzhalter 2"/>
          <p:cNvSpPr>
            <a:spLocks noGrp="1"/>
          </p:cNvSpPr>
          <p:nvPr>
            <p:ph idx="1"/>
          </p:nvPr>
        </p:nvSpPr>
        <p:spPr>
          <a:xfrm>
            <a:off x="566738" y="1752600"/>
            <a:ext cx="8008937" cy="4340225"/>
          </a:xfrm>
        </p:spPr>
        <p:txBody>
          <a:bodyPr/>
          <a:lstStyle/>
          <a:p>
            <a:pPr eaLnBrk="1" hangingPunct="1">
              <a:lnSpc>
                <a:spcPct val="80000"/>
              </a:lnSpc>
              <a:defRPr/>
            </a:pPr>
            <a:r>
              <a:rPr lang="de-DE" dirty="0"/>
              <a:t>Über eine </a:t>
            </a:r>
            <a:r>
              <a:rPr lang="de-DE" b="1" dirty="0">
                <a:solidFill>
                  <a:srgbClr val="0000FF"/>
                </a:solidFill>
              </a:rPr>
              <a:t>Zurückstellung</a:t>
            </a:r>
            <a:r>
              <a:rPr lang="de-DE" dirty="0"/>
              <a:t> von Kindern mit sonderpädagogischem Förderbedarf </a:t>
            </a:r>
            <a:r>
              <a:rPr lang="de-DE" b="1" dirty="0">
                <a:solidFill>
                  <a:srgbClr val="0000FF"/>
                </a:solidFill>
              </a:rPr>
              <a:t>entscheidet </a:t>
            </a:r>
            <a:r>
              <a:rPr lang="de-DE" dirty="0"/>
              <a:t>die </a:t>
            </a:r>
            <a:r>
              <a:rPr lang="de-DE" b="1" dirty="0">
                <a:solidFill>
                  <a:srgbClr val="0000FF"/>
                </a:solidFill>
              </a:rPr>
              <a:t>Grundschule oder die Förderschule</a:t>
            </a:r>
            <a:r>
              <a:rPr lang="de-DE" dirty="0"/>
              <a:t>, sofern das Kind dort angemeldet wurde.</a:t>
            </a:r>
          </a:p>
          <a:p>
            <a:pPr eaLnBrk="1" hangingPunct="1">
              <a:lnSpc>
                <a:spcPct val="80000"/>
              </a:lnSpc>
              <a:defRPr/>
            </a:pPr>
            <a:r>
              <a:rPr lang="de-DE" dirty="0"/>
              <a:t>Eine </a:t>
            </a:r>
            <a:r>
              <a:rPr lang="de-DE" b="1" dirty="0">
                <a:solidFill>
                  <a:srgbClr val="0000FF"/>
                </a:solidFill>
              </a:rPr>
              <a:t>zweite Zurückstellung</a:t>
            </a:r>
            <a:r>
              <a:rPr lang="de-DE" dirty="0"/>
              <a:t> kann nur in besonderen </a:t>
            </a:r>
            <a:r>
              <a:rPr lang="de-DE" b="1" dirty="0">
                <a:solidFill>
                  <a:srgbClr val="0000FF"/>
                </a:solidFill>
              </a:rPr>
              <a:t>Ausnahmefällen</a:t>
            </a:r>
            <a:r>
              <a:rPr lang="de-DE" dirty="0"/>
              <a:t> erfolgen.</a:t>
            </a:r>
          </a:p>
          <a:p>
            <a:pPr eaLnBrk="1" hangingPunct="1">
              <a:lnSpc>
                <a:spcPct val="80000"/>
              </a:lnSpc>
              <a:defRPr/>
            </a:pPr>
            <a:r>
              <a:rPr lang="de-DE" dirty="0"/>
              <a:t>Kann der individuelle sonderpädagogische</a:t>
            </a:r>
            <a:r>
              <a:rPr lang="de-DE" b="1" dirty="0">
                <a:solidFill>
                  <a:srgbClr val="0000FF"/>
                </a:solidFill>
              </a:rPr>
              <a:t> Förderbedarf</a:t>
            </a:r>
            <a:r>
              <a:rPr lang="de-DE" dirty="0"/>
              <a:t> an der allgemeinen Schule … nach Ausschöpfung der an der Schule vorhandenen Unterstützungsmöglichkeiten sowie der Möglichkeit des Besuchs einer Schule mit dem Schulprofil „Inklusion“ </a:t>
            </a:r>
            <a:r>
              <a:rPr lang="de-DE" b="1" dirty="0">
                <a:solidFill>
                  <a:srgbClr val="0000FF"/>
                </a:solidFill>
              </a:rPr>
              <a:t>nicht hinreichend gedeckt</a:t>
            </a:r>
            <a:r>
              <a:rPr lang="de-DE" dirty="0"/>
              <a:t> werden und</a:t>
            </a:r>
          </a:p>
          <a:p>
            <a:pPr marL="0" indent="0" eaLnBrk="1" hangingPunct="1">
              <a:lnSpc>
                <a:spcPct val="80000"/>
              </a:lnSpc>
              <a:buFont typeface="Wingdings" panose="05000000000000000000" pitchFamily="2" charset="2"/>
              <a:buNone/>
              <a:defRPr/>
            </a:pPr>
            <a:endParaRPr lang="de-DE" dirty="0"/>
          </a:p>
          <a:p>
            <a:pPr eaLnBrk="1" hangingPunct="1">
              <a:lnSpc>
                <a:spcPct val="80000"/>
              </a:lnSpc>
              <a:buFont typeface="Wingdings" panose="05000000000000000000" pitchFamily="2" charset="2"/>
              <a:buNone/>
              <a:defRPr/>
            </a:pPr>
            <a:r>
              <a:rPr lang="de-DE" dirty="0"/>
              <a:t>	1. ist die Schülerin oder der Schüler dadurch </a:t>
            </a:r>
            <a:r>
              <a:rPr lang="de-DE" b="1" dirty="0">
                <a:solidFill>
                  <a:srgbClr val="0000FF"/>
                </a:solidFill>
              </a:rPr>
              <a:t>in der Entwicklung gefährdet</a:t>
            </a:r>
            <a:r>
              <a:rPr lang="de-DE" dirty="0"/>
              <a:t> oder</a:t>
            </a:r>
          </a:p>
          <a:p>
            <a:pPr eaLnBrk="1" hangingPunct="1">
              <a:lnSpc>
                <a:spcPct val="80000"/>
              </a:lnSpc>
              <a:buFont typeface="Wingdings" panose="05000000000000000000" pitchFamily="2" charset="2"/>
              <a:buNone/>
              <a:defRPr/>
            </a:pPr>
            <a:r>
              <a:rPr lang="de-DE" dirty="0"/>
              <a:t>	2. </a:t>
            </a:r>
            <a:r>
              <a:rPr lang="de-DE" b="1" dirty="0">
                <a:solidFill>
                  <a:srgbClr val="0000FF"/>
                </a:solidFill>
              </a:rPr>
              <a:t>beeinträchtigt</a:t>
            </a:r>
            <a:r>
              <a:rPr lang="de-DE" dirty="0"/>
              <a:t> sie oder er </a:t>
            </a:r>
            <a:r>
              <a:rPr lang="de-DE" b="1" dirty="0">
                <a:solidFill>
                  <a:srgbClr val="0000FF"/>
                </a:solidFill>
              </a:rPr>
              <a:t>die Rechte von Mitgliedern der Schulgemeinschaft</a:t>
            </a:r>
            <a:r>
              <a:rPr lang="de-DE" dirty="0"/>
              <a:t> erheblich,</a:t>
            </a:r>
          </a:p>
          <a:p>
            <a:pPr eaLnBrk="1" hangingPunct="1">
              <a:lnSpc>
                <a:spcPct val="80000"/>
              </a:lnSpc>
              <a:buFont typeface="Wingdings" panose="05000000000000000000" pitchFamily="2" charset="2"/>
              <a:buNone/>
              <a:defRPr/>
            </a:pPr>
            <a:endParaRPr lang="de-DE" dirty="0"/>
          </a:p>
          <a:p>
            <a:pPr eaLnBrk="1" hangingPunct="1">
              <a:lnSpc>
                <a:spcPct val="80000"/>
              </a:lnSpc>
              <a:buFont typeface="Wingdings" panose="05000000000000000000" pitchFamily="2" charset="2"/>
              <a:buNone/>
              <a:defRPr/>
            </a:pPr>
            <a:r>
              <a:rPr lang="de-DE" dirty="0"/>
              <a:t>	</a:t>
            </a:r>
            <a:r>
              <a:rPr lang="de-DE" b="1" dirty="0">
                <a:solidFill>
                  <a:srgbClr val="0000FF"/>
                </a:solidFill>
              </a:rPr>
              <a:t>besucht</a:t>
            </a:r>
            <a:r>
              <a:rPr lang="de-DE" dirty="0"/>
              <a:t> das Kind die </a:t>
            </a:r>
            <a:r>
              <a:rPr lang="de-DE" b="1" dirty="0">
                <a:solidFill>
                  <a:srgbClr val="0000FF"/>
                </a:solidFill>
              </a:rPr>
              <a:t>geeignete Förderschule</a:t>
            </a:r>
            <a:r>
              <a:rPr lang="de-DE" dirty="0"/>
              <a:t>.</a:t>
            </a:r>
          </a:p>
        </p:txBody>
      </p:sp>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46085"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A3F1DDB-78C4-4B2A-85DF-D81F041FF26B}" type="slidenum">
              <a:rPr lang="de-DE" altLang="de-DE" sz="1200" smtClean="0">
                <a:latin typeface="Verdana" panose="020B0604030504040204" pitchFamily="34" charset="0"/>
              </a:rPr>
              <a:pPr/>
              <a:t>24</a:t>
            </a:fld>
            <a:endParaRPr lang="de-DE" altLang="de-DE" sz="1200">
              <a:latin typeface="Verdana" panose="020B0604030504040204" pitchFamily="34" charset="0"/>
            </a:endParaRPr>
          </a:p>
        </p:txBody>
      </p:sp>
    </p:spTree>
  </p:cSld>
  <p:clrMapOvr>
    <a:masterClrMapping/>
  </p:clrMapOvr>
  <p:transition>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4710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82306FB-549E-4639-A91F-9D10762C1F16}" type="slidenum">
              <a:rPr lang="de-DE" altLang="de-DE" sz="1200" smtClean="0">
                <a:latin typeface="Verdana" panose="020B0604030504040204" pitchFamily="34" charset="0"/>
              </a:rPr>
              <a:pPr/>
              <a:t>25</a:t>
            </a:fld>
            <a:endParaRPr lang="de-DE" altLang="de-DE" sz="1200">
              <a:latin typeface="Verdana" panose="020B0604030504040204" pitchFamily="34" charset="0"/>
            </a:endParaRPr>
          </a:p>
        </p:txBody>
      </p:sp>
      <p:sp>
        <p:nvSpPr>
          <p:cNvPr id="47108" name="Rectangle 2"/>
          <p:cNvSpPr>
            <a:spLocks noGrp="1" noChangeArrowheads="1"/>
          </p:cNvSpPr>
          <p:nvPr>
            <p:ph type="title"/>
          </p:nvPr>
        </p:nvSpPr>
        <p:spPr/>
        <p:txBody>
          <a:bodyPr/>
          <a:lstStyle/>
          <a:p>
            <a:pPr eaLnBrk="1" hangingPunct="1"/>
            <a:r>
              <a:rPr lang="de-DE" altLang="de-DE" sz="2800"/>
              <a:t>Einschulung von Kindern mit festgestelltem oder vermutetem sonderpädagogischen Förderbedarf - schulische Angebote</a:t>
            </a:r>
          </a:p>
        </p:txBody>
      </p:sp>
      <p:sp>
        <p:nvSpPr>
          <p:cNvPr id="47109" name="Rectangle 3"/>
          <p:cNvSpPr>
            <a:spLocks noGrp="1" noChangeArrowheads="1"/>
          </p:cNvSpPr>
          <p:nvPr>
            <p:ph type="body" idx="1"/>
          </p:nvPr>
        </p:nvSpPr>
        <p:spPr/>
        <p:txBody>
          <a:bodyPr/>
          <a:lstStyle/>
          <a:p>
            <a:pPr eaLnBrk="1" hangingPunct="1">
              <a:buFont typeface="Wingdings" panose="05000000000000000000" pitchFamily="2" charset="2"/>
              <a:buNone/>
            </a:pPr>
            <a:r>
              <a:rPr lang="de-DE" altLang="de-DE" sz="1600"/>
              <a:t>Vorrangiges </a:t>
            </a:r>
            <a:r>
              <a:rPr lang="de-DE" altLang="de-DE" sz="1600" b="1">
                <a:solidFill>
                  <a:srgbClr val="0000FF"/>
                </a:solidFill>
              </a:rPr>
              <a:t>Ziel</a:t>
            </a:r>
            <a:r>
              <a:rPr lang="de-DE" altLang="de-DE" sz="1600">
                <a:solidFill>
                  <a:srgbClr val="0000FF"/>
                </a:solidFill>
              </a:rPr>
              <a:t> </a:t>
            </a:r>
            <a:r>
              <a:rPr lang="de-DE" altLang="de-DE" sz="1600"/>
              <a:t>der Schulentwicklung aller Schulen ist die </a:t>
            </a:r>
            <a:r>
              <a:rPr lang="de-DE" altLang="de-DE" sz="1600" b="1">
                <a:solidFill>
                  <a:srgbClr val="0000FF"/>
                </a:solidFill>
              </a:rPr>
              <a:t>inklusive Schule</a:t>
            </a:r>
            <a:r>
              <a:rPr lang="de-DE" altLang="de-DE" sz="1600"/>
              <a:t>. </a:t>
            </a:r>
          </a:p>
          <a:p>
            <a:pPr eaLnBrk="1" hangingPunct="1">
              <a:buFont typeface="Wingdings" panose="05000000000000000000" pitchFamily="2" charset="2"/>
              <a:buNone/>
            </a:pPr>
            <a:r>
              <a:rPr lang="de-DE" altLang="de-DE" sz="1600"/>
              <a:t>Angebote der inklusiven Schulen im Verbund mit kooperativen Lernformen (BayEUG Art.30a)</a:t>
            </a:r>
          </a:p>
          <a:p>
            <a:pPr eaLnBrk="1" hangingPunct="1">
              <a:buFont typeface="Wingdings" panose="05000000000000000000" pitchFamily="2" charset="2"/>
              <a:buNone/>
            </a:pPr>
            <a:endParaRPr lang="de-DE" altLang="de-DE" sz="1600"/>
          </a:p>
          <a:p>
            <a:pPr lvl="1" eaLnBrk="1" hangingPunct="1">
              <a:buClr>
                <a:schemeClr val="folHlink"/>
              </a:buClr>
            </a:pPr>
            <a:r>
              <a:rPr lang="de-DE" altLang="de-DE">
                <a:solidFill>
                  <a:srgbClr val="0000FF"/>
                </a:solidFill>
                <a:hlinkClick r:id="rId2" action="ppaction://hlinksldjump"/>
              </a:rPr>
              <a:t>1. Inklusion einzelner Schülerinnen und Schüler </a:t>
            </a:r>
            <a:endParaRPr lang="de-DE" altLang="de-DE">
              <a:solidFill>
                <a:srgbClr val="0000FF"/>
              </a:solidFill>
            </a:endParaRPr>
          </a:p>
          <a:p>
            <a:pPr lvl="1" eaLnBrk="1" hangingPunct="1">
              <a:buClr>
                <a:schemeClr val="folHlink"/>
              </a:buClr>
            </a:pPr>
            <a:r>
              <a:rPr lang="de-DE" altLang="de-DE">
                <a:solidFill>
                  <a:srgbClr val="0000FF"/>
                </a:solidFill>
                <a:hlinkClick r:id="rId3" action="ppaction://hlinksldjump"/>
              </a:rPr>
              <a:t>2. Kooperationsklassen </a:t>
            </a:r>
            <a:endParaRPr lang="de-DE" altLang="de-DE">
              <a:solidFill>
                <a:srgbClr val="0000FF"/>
              </a:solidFill>
            </a:endParaRPr>
          </a:p>
          <a:p>
            <a:pPr lvl="1" eaLnBrk="1" hangingPunct="1">
              <a:buClr>
                <a:schemeClr val="folHlink"/>
              </a:buClr>
            </a:pPr>
            <a:r>
              <a:rPr lang="de-DE" altLang="de-DE">
                <a:solidFill>
                  <a:srgbClr val="0000FF"/>
                </a:solidFill>
                <a:hlinkClick r:id="rId4" action="ppaction://hlinksldjump"/>
              </a:rPr>
              <a:t>3. Schulen mit dem Schulprofil „Inklusion“ </a:t>
            </a:r>
            <a:endParaRPr lang="de-DE" altLang="de-DE">
              <a:solidFill>
                <a:srgbClr val="0000FF"/>
              </a:solidFill>
            </a:endParaRPr>
          </a:p>
          <a:p>
            <a:pPr lvl="1" eaLnBrk="1" hangingPunct="1">
              <a:buClr>
                <a:schemeClr val="folHlink"/>
              </a:buClr>
            </a:pPr>
            <a:r>
              <a:rPr lang="de-DE" altLang="de-DE">
                <a:solidFill>
                  <a:srgbClr val="0000FF"/>
                </a:solidFill>
                <a:hlinkClick r:id="rId5" action="ppaction://hlinksldjump"/>
              </a:rPr>
              <a:t>4. Offene Klassen der Förderschule </a:t>
            </a:r>
            <a:endParaRPr lang="de-DE" altLang="de-DE">
              <a:solidFill>
                <a:srgbClr val="0000FF"/>
              </a:solidFill>
            </a:endParaRPr>
          </a:p>
          <a:p>
            <a:pPr lvl="1" eaLnBrk="1" hangingPunct="1">
              <a:buClr>
                <a:schemeClr val="folHlink"/>
              </a:buClr>
            </a:pPr>
            <a:r>
              <a:rPr lang="de-DE" altLang="de-DE">
                <a:solidFill>
                  <a:srgbClr val="0000FF"/>
                </a:solidFill>
                <a:hlinkClick r:id="rId6" action="ppaction://hlinksldjump"/>
              </a:rPr>
              <a:t>5. Partnerklassen (ehemals Außenklassen</a:t>
            </a:r>
            <a:r>
              <a:rPr lang="de-DE" altLang="de-DE">
                <a:solidFill>
                  <a:schemeClr val="tx2"/>
                </a:solidFill>
                <a:hlinkClick r:id="rId6" action="ppaction://hlinksldjump"/>
              </a:rPr>
              <a:t>) </a:t>
            </a:r>
            <a:endParaRPr lang="de-DE" altLang="de-DE">
              <a:solidFill>
                <a:schemeClr val="tx2"/>
              </a:solidFill>
            </a:endParaRPr>
          </a:p>
          <a:p>
            <a:pPr lvl="1" eaLnBrk="1" hangingPunct="1">
              <a:buClr>
                <a:schemeClr val="folHlink"/>
              </a:buClr>
            </a:pPr>
            <a:endParaRPr lang="de-DE" altLang="de-DE" sz="1600"/>
          </a:p>
          <a:p>
            <a:pPr eaLnBrk="1" hangingPunct="1">
              <a:buFont typeface="Wingdings" panose="05000000000000000000" pitchFamily="2" charset="2"/>
              <a:buNone/>
            </a:pPr>
            <a:r>
              <a:rPr lang="de-DE" altLang="de-DE" sz="1600"/>
              <a:t>Daneben</a:t>
            </a:r>
            <a:r>
              <a:rPr lang="de-DE" altLang="de-DE" sz="1600" b="1">
                <a:solidFill>
                  <a:srgbClr val="0000FF"/>
                </a:solidFill>
              </a:rPr>
              <a:t> bleiben</a:t>
            </a:r>
            <a:r>
              <a:rPr lang="de-DE" altLang="de-DE" sz="1600"/>
              <a:t> die </a:t>
            </a:r>
            <a:r>
              <a:rPr lang="de-DE" altLang="de-DE" sz="1600" b="1">
                <a:solidFill>
                  <a:srgbClr val="0000FF"/>
                </a:solidFill>
              </a:rPr>
              <a:t>Förderzentren</a:t>
            </a:r>
            <a:r>
              <a:rPr lang="de-DE" altLang="de-DE" sz="1600"/>
              <a:t> mit ihren differenzierten Angeboten </a:t>
            </a:r>
            <a:r>
              <a:rPr lang="de-DE" altLang="de-DE" sz="1600" b="1">
                <a:solidFill>
                  <a:srgbClr val="0000FF"/>
                </a:solidFill>
              </a:rPr>
              <a:t>bestehen</a:t>
            </a:r>
            <a:r>
              <a:rPr lang="de-DE" altLang="de-DE" sz="1600"/>
              <a:t>. Im Rahmen der Einschulung ist die </a:t>
            </a:r>
            <a:r>
              <a:rPr lang="de-DE" altLang="de-DE" sz="1600" b="1">
                <a:solidFill>
                  <a:srgbClr val="0000FF"/>
                </a:solidFill>
              </a:rPr>
              <a:t>Diagnose- und Förderklasse</a:t>
            </a:r>
            <a:r>
              <a:rPr lang="de-DE" altLang="de-DE" sz="1600"/>
              <a:t> (DFK) von besonderem Interesse</a:t>
            </a:r>
          </a:p>
          <a:p>
            <a:pPr eaLnBrk="1" hangingPunct="1">
              <a:buFont typeface="Wingdings" panose="05000000000000000000" pitchFamily="2" charset="2"/>
              <a:buNone/>
            </a:pPr>
            <a:r>
              <a:rPr lang="de-DE" altLang="de-DE" sz="1600"/>
              <a:t>	</a:t>
            </a:r>
            <a:r>
              <a:rPr lang="de-DE" altLang="de-DE" sz="1600" b="1">
                <a:solidFill>
                  <a:srgbClr val="0000FF"/>
                </a:solidFill>
                <a:hlinkClick r:id="" action="ppaction://noaction"/>
              </a:rPr>
              <a:t>6. Diagnose- und Förderklasse am Förderzentrum</a:t>
            </a:r>
            <a:endParaRPr lang="de-DE" altLang="de-DE" sz="1600" b="1">
              <a:solidFill>
                <a:srgbClr val="0000FF"/>
              </a:solidFill>
            </a:endParaRPr>
          </a:p>
          <a:p>
            <a:pPr eaLnBrk="1" hangingPunct="1">
              <a:buFont typeface="Wingdings" panose="05000000000000000000" pitchFamily="2" charset="2"/>
              <a:buNone/>
            </a:pPr>
            <a:endParaRPr lang="de-DE" altLang="de-DE" sz="1600" b="1">
              <a:solidFill>
                <a:srgbClr val="0000FF"/>
              </a:solidFill>
            </a:endParaRPr>
          </a:p>
        </p:txBody>
      </p:sp>
    </p:spTree>
  </p:cSld>
  <p:clrMapOvr>
    <a:masterClrMapping/>
  </p:clrMapOvr>
  <p:transition>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48131"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1A0429E-8609-48AC-838A-E54102671E6F}" type="slidenum">
              <a:rPr lang="de-DE" altLang="de-DE" sz="1200" smtClean="0">
                <a:latin typeface="Verdana" panose="020B0604030504040204" pitchFamily="34" charset="0"/>
              </a:rPr>
              <a:pPr/>
              <a:t>26</a:t>
            </a:fld>
            <a:endParaRPr lang="de-DE" altLang="de-DE" sz="1200">
              <a:latin typeface="Verdana" panose="020B0604030504040204" pitchFamily="34" charset="0"/>
            </a:endParaRPr>
          </a:p>
        </p:txBody>
      </p:sp>
      <p:sp>
        <p:nvSpPr>
          <p:cNvPr id="48132" name="Rectangle 2"/>
          <p:cNvSpPr>
            <a:spLocks noGrp="1" noChangeArrowheads="1"/>
          </p:cNvSpPr>
          <p:nvPr>
            <p:ph type="title"/>
          </p:nvPr>
        </p:nvSpPr>
        <p:spPr/>
        <p:txBody>
          <a:bodyPr/>
          <a:lstStyle/>
          <a:p>
            <a:pPr eaLnBrk="1" hangingPunct="1"/>
            <a:r>
              <a:rPr lang="de-DE" altLang="de-DE" sz="3600"/>
              <a:t>Der Einschreibetag</a:t>
            </a:r>
          </a:p>
        </p:txBody>
      </p:sp>
      <p:sp>
        <p:nvSpPr>
          <p:cNvPr id="48133" name="Rectangle 3"/>
          <p:cNvSpPr>
            <a:spLocks noGrp="1" noChangeArrowheads="1"/>
          </p:cNvSpPr>
          <p:nvPr>
            <p:ph type="body" idx="1"/>
          </p:nvPr>
        </p:nvSpPr>
        <p:spPr>
          <a:xfrm>
            <a:off x="566738" y="1752600"/>
            <a:ext cx="8181975" cy="4267200"/>
          </a:xfrm>
        </p:spPr>
        <p:txBody>
          <a:bodyPr/>
          <a:lstStyle/>
          <a:p>
            <a:pPr eaLnBrk="1" hangingPunct="1">
              <a:lnSpc>
                <a:spcPct val="90000"/>
              </a:lnSpc>
            </a:pPr>
            <a:r>
              <a:rPr lang="de-DE" altLang="de-DE"/>
              <a:t>Alle Kinder, die </a:t>
            </a:r>
            <a:r>
              <a:rPr lang="de-DE" altLang="de-DE" b="1">
                <a:solidFill>
                  <a:srgbClr val="0000FF"/>
                </a:solidFill>
              </a:rPr>
              <a:t>schulpflichtig</a:t>
            </a:r>
            <a:r>
              <a:rPr lang="de-DE" altLang="de-DE"/>
              <a:t> sind, müssen an der Grundschule angemeldet werden, in deren </a:t>
            </a:r>
            <a:r>
              <a:rPr lang="de-DE" altLang="de-DE" b="1">
                <a:solidFill>
                  <a:srgbClr val="0000FF"/>
                </a:solidFill>
              </a:rPr>
              <a:t>Schulsprengel</a:t>
            </a:r>
            <a:r>
              <a:rPr lang="de-DE" altLang="de-DE"/>
              <a:t> sie ihren gewöhnlichen Aufenthalt haben. (GrSO, § 21)</a:t>
            </a:r>
          </a:p>
          <a:p>
            <a:pPr eaLnBrk="1" hangingPunct="1">
              <a:lnSpc>
                <a:spcPct val="90000"/>
              </a:lnSpc>
            </a:pPr>
            <a:r>
              <a:rPr lang="de-DE" altLang="de-DE"/>
              <a:t>Wird das Kind an einer </a:t>
            </a:r>
            <a:r>
              <a:rPr lang="de-DE" altLang="de-DE" b="1">
                <a:solidFill>
                  <a:srgbClr val="0000FF"/>
                </a:solidFill>
              </a:rPr>
              <a:t>privaten Grundschule</a:t>
            </a:r>
            <a:r>
              <a:rPr lang="de-DE" altLang="de-DE"/>
              <a:t> angemeldet, muss die </a:t>
            </a:r>
            <a:r>
              <a:rPr lang="de-DE" altLang="de-DE" b="1">
                <a:solidFill>
                  <a:srgbClr val="0000FF"/>
                </a:solidFill>
              </a:rPr>
              <a:t>Sprengelschule informiert</a:t>
            </a:r>
            <a:r>
              <a:rPr lang="de-DE" altLang="de-DE"/>
              <a:t> werden.</a:t>
            </a:r>
          </a:p>
          <a:p>
            <a:pPr eaLnBrk="1" hangingPunct="1">
              <a:lnSpc>
                <a:spcPct val="90000"/>
              </a:lnSpc>
            </a:pPr>
            <a:r>
              <a:rPr lang="de-DE" altLang="de-DE"/>
              <a:t>Die Erziehungsberechtigten müssen </a:t>
            </a:r>
            <a:r>
              <a:rPr lang="de-DE" altLang="de-DE" b="1">
                <a:solidFill>
                  <a:srgbClr val="0000FF"/>
                </a:solidFill>
              </a:rPr>
              <a:t>persönlich mit dem Kind</a:t>
            </a:r>
            <a:r>
              <a:rPr lang="de-DE" altLang="de-DE"/>
              <a:t> zu Schulanmeldung kommen, ggf. werden Terminvereinbarungen getroffen.</a:t>
            </a:r>
          </a:p>
          <a:p>
            <a:pPr eaLnBrk="1" hangingPunct="1">
              <a:lnSpc>
                <a:spcPct val="90000"/>
              </a:lnSpc>
            </a:pPr>
            <a:r>
              <a:rPr lang="de-DE" altLang="de-DE"/>
              <a:t>Bei der Schulanmeldung ist die </a:t>
            </a:r>
            <a:r>
              <a:rPr lang="de-DE" altLang="de-DE" b="1">
                <a:solidFill>
                  <a:srgbClr val="0000FF"/>
                </a:solidFill>
              </a:rPr>
              <a:t>Geburturkunde</a:t>
            </a:r>
            <a:r>
              <a:rPr lang="de-DE" altLang="de-DE"/>
              <a:t> vorzulegen.</a:t>
            </a:r>
          </a:p>
          <a:p>
            <a:pPr eaLnBrk="1" hangingPunct="1">
              <a:lnSpc>
                <a:spcPct val="90000"/>
              </a:lnSpc>
            </a:pPr>
            <a:r>
              <a:rPr lang="de-DE" altLang="de-DE"/>
              <a:t>Eventuell vorhandene </a:t>
            </a:r>
            <a:r>
              <a:rPr lang="de-DE" altLang="de-DE" b="1">
                <a:solidFill>
                  <a:srgbClr val="0000FF"/>
                </a:solidFill>
              </a:rPr>
              <a:t>Sorgerechtsbeschlüsse und Scheidungsurkunden</a:t>
            </a:r>
            <a:r>
              <a:rPr lang="de-DE" altLang="de-DE"/>
              <a:t> müssen ebenfalls vorgelegt werden.</a:t>
            </a:r>
          </a:p>
          <a:p>
            <a:pPr eaLnBrk="1" hangingPunct="1">
              <a:lnSpc>
                <a:spcPct val="90000"/>
              </a:lnSpc>
            </a:pPr>
            <a:r>
              <a:rPr lang="de-DE" altLang="de-DE"/>
              <a:t>Spätestens zu Beginn des Schuljahres im September muss die </a:t>
            </a:r>
            <a:r>
              <a:rPr lang="de-DE" altLang="de-DE" b="1">
                <a:solidFill>
                  <a:srgbClr val="0000FF"/>
                </a:solidFill>
              </a:rPr>
              <a:t>Bescheinigung über die Schuleingangsuntersuchung</a:t>
            </a:r>
            <a:r>
              <a:rPr lang="de-DE" altLang="de-DE"/>
              <a:t> vorgelegt werden. (Ausnahme: Vorzeitige Kinder)</a:t>
            </a:r>
          </a:p>
          <a:p>
            <a:pPr eaLnBrk="1" hangingPunct="1">
              <a:lnSpc>
                <a:spcPct val="90000"/>
              </a:lnSpc>
            </a:pPr>
            <a:r>
              <a:rPr lang="de-DE" altLang="de-DE"/>
              <a:t>An vielen Schulen findet </a:t>
            </a:r>
            <a:r>
              <a:rPr lang="de-DE" altLang="de-DE" b="1">
                <a:solidFill>
                  <a:srgbClr val="0000FF"/>
                </a:solidFill>
              </a:rPr>
              <a:t>am Einschreibetag ein Rahmenprogramm</a:t>
            </a:r>
            <a:r>
              <a:rPr lang="de-DE" altLang="de-DE"/>
              <a:t> statt. Die Kinder nehmen an einem </a:t>
            </a:r>
            <a:r>
              <a:rPr lang="de-DE" altLang="de-DE" b="1">
                <a:solidFill>
                  <a:srgbClr val="0000FF"/>
                </a:solidFill>
              </a:rPr>
              <a:t>Screening </a:t>
            </a:r>
            <a:r>
              <a:rPr lang="de-DE" altLang="de-DE"/>
              <a:t>teil.</a:t>
            </a:r>
          </a:p>
        </p:txBody>
      </p:sp>
    </p:spTree>
  </p:cSld>
  <p:clrMapOvr>
    <a:masterClrMapping/>
  </p:clrMapOvr>
  <p:transition>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50179"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DF62E0D-448E-4A6C-BD5C-E2F3DC3E0A2D}" type="slidenum">
              <a:rPr lang="de-DE" altLang="de-DE" sz="1200" smtClean="0">
                <a:latin typeface="Verdana" panose="020B0604030504040204" pitchFamily="34" charset="0"/>
              </a:rPr>
              <a:pPr/>
              <a:t>27</a:t>
            </a:fld>
            <a:endParaRPr lang="de-DE" altLang="de-DE" sz="1200">
              <a:latin typeface="Verdana" panose="020B0604030504040204" pitchFamily="34" charset="0"/>
            </a:endParaRPr>
          </a:p>
        </p:txBody>
      </p:sp>
      <p:sp>
        <p:nvSpPr>
          <p:cNvPr id="50180" name="Rectangle 2"/>
          <p:cNvSpPr>
            <a:spLocks noGrp="1" noChangeArrowheads="1"/>
          </p:cNvSpPr>
          <p:nvPr>
            <p:ph type="title"/>
          </p:nvPr>
        </p:nvSpPr>
        <p:spPr/>
        <p:txBody>
          <a:bodyPr/>
          <a:lstStyle/>
          <a:p>
            <a:pPr eaLnBrk="1" hangingPunct="1"/>
            <a:r>
              <a:rPr lang="de-DE" altLang="de-DE"/>
              <a:t>Die Schulärztliche Untersuchung</a:t>
            </a:r>
          </a:p>
        </p:txBody>
      </p:sp>
      <p:sp>
        <p:nvSpPr>
          <p:cNvPr id="50181" name="Rectangle 3"/>
          <p:cNvSpPr>
            <a:spLocks noGrp="1" noChangeArrowheads="1"/>
          </p:cNvSpPr>
          <p:nvPr>
            <p:ph type="body" idx="1"/>
          </p:nvPr>
        </p:nvSpPr>
        <p:spPr/>
        <p:txBody>
          <a:bodyPr/>
          <a:lstStyle/>
          <a:p>
            <a:pPr eaLnBrk="1" hangingPunct="1">
              <a:lnSpc>
                <a:spcPct val="90000"/>
              </a:lnSpc>
            </a:pPr>
            <a:r>
              <a:rPr lang="de-DE" altLang="de-DE"/>
              <a:t>Die </a:t>
            </a:r>
            <a:r>
              <a:rPr lang="de-DE" altLang="de-DE" b="1">
                <a:solidFill>
                  <a:srgbClr val="0000FF"/>
                </a:solidFill>
              </a:rPr>
              <a:t>schulärztliche Untersuchung</a:t>
            </a:r>
            <a:r>
              <a:rPr lang="de-DE" altLang="de-DE"/>
              <a:t> erfolgt </a:t>
            </a:r>
            <a:r>
              <a:rPr lang="de-DE" altLang="de-DE" b="1">
                <a:solidFill>
                  <a:srgbClr val="0000FF"/>
                </a:solidFill>
              </a:rPr>
              <a:t>auch</a:t>
            </a:r>
            <a:r>
              <a:rPr lang="de-DE" altLang="de-DE"/>
              <a:t> bei Kindern, für die ein Antrag auf </a:t>
            </a:r>
            <a:r>
              <a:rPr lang="de-DE" altLang="de-DE" b="1">
                <a:solidFill>
                  <a:srgbClr val="0000FF"/>
                </a:solidFill>
              </a:rPr>
              <a:t>Zurückstellung</a:t>
            </a:r>
            <a:r>
              <a:rPr lang="de-DE" altLang="de-DE"/>
              <a:t> oder ein Antrag auf </a:t>
            </a:r>
            <a:r>
              <a:rPr lang="de-DE" altLang="de-DE" b="1">
                <a:solidFill>
                  <a:srgbClr val="0000FF"/>
                </a:solidFill>
              </a:rPr>
              <a:t>vorzeitige Einschulung</a:t>
            </a:r>
            <a:r>
              <a:rPr lang="de-DE" altLang="de-DE"/>
              <a:t> gestellt wird.</a:t>
            </a:r>
          </a:p>
          <a:p>
            <a:pPr eaLnBrk="1" hangingPunct="1">
              <a:lnSpc>
                <a:spcPct val="90000"/>
              </a:lnSpc>
            </a:pPr>
            <a:r>
              <a:rPr lang="de-DE" altLang="de-DE"/>
              <a:t>Die </a:t>
            </a:r>
            <a:r>
              <a:rPr lang="de-DE" altLang="de-DE" b="1">
                <a:solidFill>
                  <a:srgbClr val="0000FF"/>
                </a:solidFill>
              </a:rPr>
              <a:t>Einladung </a:t>
            </a:r>
            <a:r>
              <a:rPr lang="de-DE" altLang="de-DE"/>
              <a:t>zur Schuleingangsuntersuchung erfolgt erst </a:t>
            </a:r>
            <a:r>
              <a:rPr lang="de-DE" altLang="de-DE" b="1">
                <a:solidFill>
                  <a:srgbClr val="0000FF"/>
                </a:solidFill>
              </a:rPr>
              <a:t>im Jahr vor der regulären Schulpflicht</a:t>
            </a:r>
            <a:r>
              <a:rPr lang="de-DE" altLang="de-DE"/>
              <a:t>; vorzeitige Kinder erhalten eine entsprechende Information bei der Einschreibung.</a:t>
            </a:r>
          </a:p>
          <a:p>
            <a:pPr eaLnBrk="1" hangingPunct="1">
              <a:lnSpc>
                <a:spcPct val="90000"/>
              </a:lnSpc>
            </a:pPr>
            <a:r>
              <a:rPr lang="de-DE" altLang="de-DE"/>
              <a:t>Die Teilnahme an der </a:t>
            </a:r>
            <a:r>
              <a:rPr lang="de-DE" altLang="de-DE" b="1">
                <a:solidFill>
                  <a:srgbClr val="0000FF"/>
                </a:solidFill>
              </a:rPr>
              <a:t>Früherkennungsuntersuchung U9</a:t>
            </a:r>
            <a:r>
              <a:rPr lang="de-DE" altLang="de-DE"/>
              <a:t> ist nachzuweisen. (Attest, beglaubigte Kopie)</a:t>
            </a:r>
          </a:p>
          <a:p>
            <a:pPr eaLnBrk="1" hangingPunct="1">
              <a:lnSpc>
                <a:spcPct val="90000"/>
              </a:lnSpc>
            </a:pPr>
            <a:r>
              <a:rPr lang="de-DE" altLang="de-DE" b="1">
                <a:solidFill>
                  <a:srgbClr val="0000FF"/>
                </a:solidFill>
              </a:rPr>
              <a:t>Schulrelevante Befunde</a:t>
            </a:r>
            <a:r>
              <a:rPr lang="de-DE" altLang="de-DE"/>
              <a:t> werden an die </a:t>
            </a:r>
            <a:r>
              <a:rPr lang="de-DE" altLang="de-DE" b="1">
                <a:solidFill>
                  <a:srgbClr val="0000FF"/>
                </a:solidFill>
              </a:rPr>
              <a:t>Schulleitung übermittelt</a:t>
            </a:r>
            <a:r>
              <a:rPr lang="de-DE" altLang="de-DE"/>
              <a:t>, z.B. hochgradige Beeinträchtigung der Seh- und Hörfähigkeit.</a:t>
            </a:r>
          </a:p>
          <a:p>
            <a:pPr eaLnBrk="1" hangingPunct="1">
              <a:lnSpc>
                <a:spcPct val="90000"/>
              </a:lnSpc>
            </a:pPr>
            <a:r>
              <a:rPr lang="de-DE" altLang="de-DE" b="1">
                <a:solidFill>
                  <a:srgbClr val="0000FF"/>
                </a:solidFill>
              </a:rPr>
              <a:t>Chronische Erkrankungen</a:t>
            </a:r>
            <a:r>
              <a:rPr lang="de-DE" altLang="de-DE"/>
              <a:t> und andere wichtige Befunde sollen die </a:t>
            </a:r>
            <a:r>
              <a:rPr lang="de-DE" altLang="de-DE" b="1">
                <a:solidFill>
                  <a:srgbClr val="0000FF"/>
                </a:solidFill>
              </a:rPr>
              <a:t>Eltern der Schule mitteilen</a:t>
            </a:r>
            <a:r>
              <a:rPr lang="de-DE" altLang="de-DE"/>
              <a:t>, bzw. können sie ihr Einverständnis für eine Mitteilung durch den Schularzt geben.</a:t>
            </a:r>
          </a:p>
          <a:p>
            <a:pPr eaLnBrk="1" hangingPunct="1">
              <a:lnSpc>
                <a:spcPct val="90000"/>
              </a:lnSpc>
            </a:pPr>
            <a:r>
              <a:rPr lang="de-DE" altLang="de-DE"/>
              <a:t>Bei </a:t>
            </a:r>
            <a:r>
              <a:rPr lang="de-DE" altLang="de-DE" b="1">
                <a:solidFill>
                  <a:srgbClr val="0000FF"/>
                </a:solidFill>
              </a:rPr>
              <a:t>Zweifel an der Schulfähigkeit</a:t>
            </a:r>
            <a:r>
              <a:rPr lang="de-DE" altLang="de-DE"/>
              <a:t> des Kindes, wird den </a:t>
            </a:r>
            <a:r>
              <a:rPr lang="de-DE" altLang="de-DE" b="1">
                <a:solidFill>
                  <a:srgbClr val="0000FF"/>
                </a:solidFill>
              </a:rPr>
              <a:t>Eltern</a:t>
            </a:r>
            <a:r>
              <a:rPr lang="de-DE" altLang="de-DE"/>
              <a:t> empfohlen, sich über die Aufnahme besonders </a:t>
            </a:r>
            <a:r>
              <a:rPr lang="de-DE" altLang="de-DE" b="1">
                <a:solidFill>
                  <a:srgbClr val="0000FF"/>
                </a:solidFill>
              </a:rPr>
              <a:t>beraten</a:t>
            </a:r>
            <a:r>
              <a:rPr lang="de-DE" altLang="de-DE"/>
              <a:t> zu lassen.</a:t>
            </a: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3174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9FCA73A-C274-4F8D-A30E-A41BC5800B08}" type="slidenum">
              <a:rPr lang="de-DE" altLang="de-DE" sz="1200" smtClean="0">
                <a:latin typeface="Verdana" panose="020B0604030504040204" pitchFamily="34" charset="0"/>
              </a:rPr>
              <a:pPr/>
              <a:t>3</a:t>
            </a:fld>
            <a:endParaRPr lang="de-DE" altLang="de-DE" sz="1200">
              <a:latin typeface="Verdana" panose="020B0604030504040204" pitchFamily="34" charset="0"/>
            </a:endParaRPr>
          </a:p>
        </p:txBody>
      </p:sp>
      <p:sp>
        <p:nvSpPr>
          <p:cNvPr id="31748" name="Rectangle 2"/>
          <p:cNvSpPr>
            <a:spLocks noGrp="1" noChangeArrowheads="1"/>
          </p:cNvSpPr>
          <p:nvPr>
            <p:ph type="title"/>
          </p:nvPr>
        </p:nvSpPr>
        <p:spPr/>
        <p:txBody>
          <a:bodyPr/>
          <a:lstStyle/>
          <a:p>
            <a:pPr algn="ctr" eaLnBrk="1" hangingPunct="1"/>
            <a:r>
              <a:rPr lang="de-DE" altLang="de-DE" sz="3600" dirty="0"/>
              <a:t>Welche Einschulungsbestimmungen </a:t>
            </a:r>
            <a:br>
              <a:rPr lang="de-DE" altLang="de-DE" sz="3600" dirty="0"/>
            </a:br>
            <a:r>
              <a:rPr lang="de-DE" altLang="de-DE" sz="3600" dirty="0"/>
              <a:t>gelten in Bayern?</a:t>
            </a:r>
          </a:p>
        </p:txBody>
      </p:sp>
      <p:graphicFrame>
        <p:nvGraphicFramePr>
          <p:cNvPr id="179249" name="Group 49"/>
          <p:cNvGraphicFramePr>
            <a:graphicFrameLocks noGrp="1"/>
          </p:cNvGraphicFramePr>
          <p:nvPr>
            <p:ph type="body" idx="1"/>
            <p:extLst>
              <p:ext uri="{D42A27DB-BD31-4B8C-83A1-F6EECF244321}">
                <p14:modId xmlns:p14="http://schemas.microsoft.com/office/powerpoint/2010/main" val="834674960"/>
              </p:ext>
            </p:extLst>
          </p:nvPr>
        </p:nvGraphicFramePr>
        <p:xfrm>
          <a:off x="755650" y="1658938"/>
          <a:ext cx="7445375" cy="4506951"/>
        </p:xfrm>
        <a:graphic>
          <a:graphicData uri="http://schemas.openxmlformats.org/drawingml/2006/table">
            <a:tbl>
              <a:tblPr/>
              <a:tblGrid>
                <a:gridCol w="7445375">
                  <a:extLst>
                    <a:ext uri="{9D8B030D-6E8A-4147-A177-3AD203B41FA5}">
                      <a16:colId xmlns:a16="http://schemas.microsoft.com/office/drawing/2014/main" val="20000"/>
                    </a:ext>
                  </a:extLst>
                </a:gridCol>
              </a:tblGrid>
              <a:tr h="457184">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1. Regulär schulpflichtig</a:t>
                      </a:r>
                      <a:endPar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CFFD"/>
                    </a:solidFill>
                  </a:tcPr>
                </a:tc>
                <a:extLst>
                  <a:ext uri="{0D108BD9-81ED-4DB2-BD59-A6C34878D82A}">
                    <a16:rowId xmlns:a16="http://schemas.microsoft.com/office/drawing/2014/main" val="10000"/>
                  </a:ext>
                </a:extLst>
              </a:tr>
              <a:tr h="1188685">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rPr>
                        <a:t>Mit Beginn des Schuljahres werden alle Kinder schulpflichtig, die </a:t>
                      </a:r>
                      <a:r>
                        <a:rPr kumimoji="0" lang="de-DE" sz="1800" b="1" i="0" u="none" strike="noStrike" cap="none" normalizeH="0" baseline="0" dirty="0">
                          <a:ln>
                            <a:noFill/>
                          </a:ln>
                          <a:solidFill>
                            <a:srgbClr val="0000FF"/>
                          </a:solidFill>
                          <a:effectLst/>
                          <a:latin typeface="Arial" panose="020B0604020202020204" pitchFamily="34" charset="0"/>
                        </a:rPr>
                        <a:t>bis zum  30. Juni 2026 sechs Jahre</a:t>
                      </a:r>
                      <a:r>
                        <a:rPr kumimoji="0" lang="de-DE" sz="1800" b="0" i="0" u="none" strike="noStrike" cap="none" normalizeH="0" baseline="0" dirty="0">
                          <a:ln>
                            <a:noFill/>
                          </a:ln>
                          <a:solidFill>
                            <a:schemeClr val="tx1"/>
                          </a:solidFill>
                          <a:effectLst/>
                          <a:latin typeface="Arial" panose="020B0604020202020204" pitchFamily="34" charset="0"/>
                        </a:rPr>
                        <a:t> </a:t>
                      </a:r>
                      <a:r>
                        <a:rPr kumimoji="0" lang="de-DE" sz="1800" b="1" i="0" u="none" strike="noStrike" cap="none" normalizeH="0" baseline="0" dirty="0">
                          <a:ln>
                            <a:noFill/>
                          </a:ln>
                          <a:solidFill>
                            <a:srgbClr val="0000FF"/>
                          </a:solidFill>
                          <a:effectLst/>
                          <a:latin typeface="Arial" panose="020B0604020202020204" pitchFamily="34" charset="0"/>
                        </a:rPr>
                        <a:t>alt </a:t>
                      </a:r>
                      <a:r>
                        <a:rPr kumimoji="0" lang="de-DE" sz="1800" b="0" i="0" u="none" strike="noStrike" cap="none" normalizeH="0" baseline="0" dirty="0">
                          <a:ln>
                            <a:noFill/>
                          </a:ln>
                          <a:solidFill>
                            <a:schemeClr val="tx1"/>
                          </a:solidFill>
                          <a:effectLst/>
                          <a:latin typeface="Arial" panose="020B0604020202020204" pitchFamily="34" charset="0"/>
                        </a:rPr>
                        <a:t>werden (geboren bis 30.06.2020) oder bereits einmal von der Aufnahme in die Grundschule </a:t>
                      </a:r>
                      <a:r>
                        <a:rPr kumimoji="0" lang="de-DE" sz="1800" b="0" i="0" u="none" strike="noStrike" cap="none" normalizeH="0" baseline="0" dirty="0">
                          <a:ln>
                            <a:noFill/>
                          </a:ln>
                          <a:solidFill>
                            <a:srgbClr val="0000FF"/>
                          </a:solidFill>
                          <a:effectLst/>
                          <a:latin typeface="Arial" panose="020B0604020202020204" pitchFamily="34" charset="0"/>
                        </a:rPr>
                        <a:t>zurückgestellt</a:t>
                      </a:r>
                      <a:r>
                        <a:rPr kumimoji="0" lang="de-DE" sz="1800" b="0" i="0" u="none" strike="noStrike" cap="none" normalizeH="0" baseline="0" dirty="0">
                          <a:ln>
                            <a:noFill/>
                          </a:ln>
                          <a:solidFill>
                            <a:schemeClr val="tx1"/>
                          </a:solidFill>
                          <a:effectLst/>
                          <a:latin typeface="Arial" panose="020B0604020202020204" pitchFamily="34" charset="0"/>
                        </a:rPr>
                        <a:t> wurden.</a:t>
                      </a: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85936">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Die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Schulfähigkeit wird durch ein „Schulspiel“ am  </a:t>
                      </a:r>
                    </a:p>
                    <a:p>
                      <a:pPr marL="471488" marR="0" lvl="1"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Einschulungstag überprüft</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(Einzelfallüberprüfung nur bei Bedarf)</a:t>
                      </a:r>
                    </a:p>
                    <a:p>
                      <a:pPr marL="471488" marR="0" lvl="1"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endPar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Eine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Zurückstellung ist nur einmal zulässig </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(von der Schule</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entschieden nach Anhörung der Eltern)  Art. 37 </a:t>
                      </a:r>
                      <a:r>
                        <a:rPr kumimoji="0" lang="de-DE" sz="18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BayEUG</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Abs. 2</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endPar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5107">
                <a:tc>
                  <a:txBody>
                    <a:bodyPr/>
                    <a:lstStyle/>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endPar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ußzeilenplatzhalter 3"/>
          <p:cNvSpPr>
            <a:spLocks noGrp="1"/>
          </p:cNvSpPr>
          <p:nvPr>
            <p:ph type="ftr" sz="quarter" idx="10"/>
          </p:nvPr>
        </p:nvSpPr>
        <p:spPr>
          <a:xfrm>
            <a:off x="468312" y="6245225"/>
            <a:ext cx="7829549" cy="476250"/>
          </a:xfrm>
        </p:spPr>
        <p:txBody>
          <a:bodyPr/>
          <a:lstStyle/>
          <a:p>
            <a:pPr>
              <a:defRPr/>
            </a:pPr>
            <a:endParaRPr lang="de-DE" sz="800" dirty="0"/>
          </a:p>
          <a:p>
            <a:pPr>
              <a:defRPr/>
            </a:pPr>
            <a:endParaRPr lang="de-DE" sz="800" dirty="0"/>
          </a:p>
          <a:p>
            <a:pPr>
              <a:defRPr/>
            </a:pPr>
            <a:r>
              <a:rPr lang="de-DE" sz="800" dirty="0"/>
              <a:t>Originalfassung: Ulbricht, Staatliche Schulberatung München, April 2015 (</a:t>
            </a:r>
            <a:r>
              <a:rPr lang="de-DE" sz="800" dirty="0" err="1"/>
              <a:t>GrSO</a:t>
            </a:r>
            <a:r>
              <a:rPr lang="de-DE" sz="800" dirty="0"/>
              <a:t>)  Für inhaltliche Veränderungen kann keine Haftung übernommen werden. </a:t>
            </a:r>
          </a:p>
        </p:txBody>
      </p:sp>
      <p:sp>
        <p:nvSpPr>
          <p:cNvPr id="31747"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9FCA73A-C274-4F8D-A30E-A41BC5800B08}" type="slidenum">
              <a:rPr lang="de-DE" altLang="de-DE" sz="1200" smtClean="0">
                <a:latin typeface="Verdana" panose="020B0604030504040204" pitchFamily="34" charset="0"/>
              </a:rPr>
              <a:pPr/>
              <a:t>4</a:t>
            </a:fld>
            <a:endParaRPr lang="de-DE" altLang="de-DE" sz="1200">
              <a:latin typeface="Verdana" panose="020B0604030504040204" pitchFamily="34" charset="0"/>
            </a:endParaRPr>
          </a:p>
        </p:txBody>
      </p:sp>
      <p:sp>
        <p:nvSpPr>
          <p:cNvPr id="31748" name="Rectangle 2"/>
          <p:cNvSpPr>
            <a:spLocks noGrp="1" noChangeArrowheads="1"/>
          </p:cNvSpPr>
          <p:nvPr>
            <p:ph type="title"/>
          </p:nvPr>
        </p:nvSpPr>
        <p:spPr/>
        <p:txBody>
          <a:bodyPr/>
          <a:lstStyle/>
          <a:p>
            <a:pPr algn="ctr" eaLnBrk="1" hangingPunct="1"/>
            <a:r>
              <a:rPr lang="de-DE" altLang="de-DE" sz="3600" dirty="0"/>
              <a:t>Welche Einschulungsbestimmungen </a:t>
            </a:r>
            <a:br>
              <a:rPr lang="de-DE" altLang="de-DE" sz="3600" dirty="0"/>
            </a:br>
            <a:r>
              <a:rPr lang="de-DE" altLang="de-DE" sz="3600" dirty="0"/>
              <a:t>gelten in Bayern?</a:t>
            </a:r>
          </a:p>
        </p:txBody>
      </p:sp>
      <p:graphicFrame>
        <p:nvGraphicFramePr>
          <p:cNvPr id="179249" name="Group 49"/>
          <p:cNvGraphicFramePr>
            <a:graphicFrameLocks noGrp="1"/>
          </p:cNvGraphicFramePr>
          <p:nvPr>
            <p:ph type="body" idx="1"/>
            <p:extLst>
              <p:ext uri="{D42A27DB-BD31-4B8C-83A1-F6EECF244321}">
                <p14:modId xmlns:p14="http://schemas.microsoft.com/office/powerpoint/2010/main" val="1416828508"/>
              </p:ext>
            </p:extLst>
          </p:nvPr>
        </p:nvGraphicFramePr>
        <p:xfrm>
          <a:off x="852487" y="1637054"/>
          <a:ext cx="7445375" cy="4511016"/>
        </p:xfrm>
        <a:graphic>
          <a:graphicData uri="http://schemas.openxmlformats.org/drawingml/2006/table">
            <a:tbl>
              <a:tblPr/>
              <a:tblGrid>
                <a:gridCol w="7445375">
                  <a:extLst>
                    <a:ext uri="{9D8B030D-6E8A-4147-A177-3AD203B41FA5}">
                      <a16:colId xmlns:a16="http://schemas.microsoft.com/office/drawing/2014/main" val="20000"/>
                    </a:ext>
                  </a:extLst>
                </a:gridCol>
              </a:tblGrid>
              <a:tr h="360591">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2. Einschulungskorridor</a:t>
                      </a:r>
                      <a:endPar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CFFD"/>
                    </a:solidFill>
                  </a:tcPr>
                </a:tc>
                <a:extLst>
                  <a:ext uri="{0D108BD9-81ED-4DB2-BD59-A6C34878D82A}">
                    <a16:rowId xmlns:a16="http://schemas.microsoft.com/office/drawing/2014/main" val="10000"/>
                  </a:ext>
                </a:extLst>
              </a:tr>
              <a:tr h="1370259">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1" i="0" u="none" strike="noStrike" cap="none" normalizeH="0" baseline="0" dirty="0">
                          <a:ln>
                            <a:noFill/>
                          </a:ln>
                          <a:solidFill>
                            <a:srgbClr val="FF0000"/>
                          </a:solidFill>
                          <a:effectLst/>
                          <a:latin typeface="Arial" panose="020B0604020202020204" pitchFamily="34" charset="0"/>
                        </a:rPr>
                        <a:t>Neu</a:t>
                      </a:r>
                      <a:r>
                        <a:rPr kumimoji="0" lang="de-DE" sz="1800" b="0" i="0" u="none" strike="noStrike" cap="none" normalizeH="0" baseline="0" dirty="0">
                          <a:ln>
                            <a:noFill/>
                          </a:ln>
                          <a:solidFill>
                            <a:schemeClr val="tx1"/>
                          </a:solidFill>
                          <a:effectLst/>
                          <a:latin typeface="Arial" panose="020B0604020202020204" pitchFamily="34" charset="0"/>
                        </a:rPr>
                        <a:t>! Gültig seit dem Schuljahr 2019/20</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endParaRPr kumimoji="0" lang="de-DE" sz="1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rPr>
                        <a:t>Kinder die, </a:t>
                      </a:r>
                      <a:r>
                        <a:rPr kumimoji="0" lang="de-DE" sz="1800" b="1" i="0" u="none" strike="noStrike" cap="none" normalizeH="0" baseline="0" dirty="0">
                          <a:ln>
                            <a:noFill/>
                          </a:ln>
                          <a:solidFill>
                            <a:srgbClr val="0000FF"/>
                          </a:solidFill>
                          <a:effectLst/>
                          <a:latin typeface="Arial" panose="020B0604020202020204" pitchFamily="34" charset="0"/>
                        </a:rPr>
                        <a:t>im Zeitraum vom 01. Juli 2026 bis zum 30. September 2026 sechs Jahre</a:t>
                      </a:r>
                      <a:r>
                        <a:rPr kumimoji="0" lang="de-DE" sz="1800" b="0" i="0" u="none" strike="noStrike" cap="none" normalizeH="0" baseline="0" dirty="0">
                          <a:ln>
                            <a:noFill/>
                          </a:ln>
                          <a:solidFill>
                            <a:schemeClr val="tx1"/>
                          </a:solidFill>
                          <a:effectLst/>
                          <a:latin typeface="Arial" panose="020B0604020202020204" pitchFamily="34" charset="0"/>
                        </a:rPr>
                        <a:t> </a:t>
                      </a:r>
                      <a:r>
                        <a:rPr kumimoji="0" lang="de-DE" sz="1800" b="1" i="0" u="none" strike="noStrike" cap="none" normalizeH="0" baseline="0" dirty="0">
                          <a:ln>
                            <a:noFill/>
                          </a:ln>
                          <a:solidFill>
                            <a:srgbClr val="0000FF"/>
                          </a:solidFill>
                          <a:effectLst/>
                          <a:latin typeface="Arial" panose="020B0604020202020204" pitchFamily="34" charset="0"/>
                        </a:rPr>
                        <a:t>alt </a:t>
                      </a:r>
                      <a:r>
                        <a:rPr kumimoji="0" lang="de-DE" sz="1800" b="0" i="0" u="none" strike="noStrike" cap="none" normalizeH="0" baseline="0" dirty="0">
                          <a:ln>
                            <a:noFill/>
                          </a:ln>
                          <a:solidFill>
                            <a:schemeClr val="tx1"/>
                          </a:solidFill>
                          <a:effectLst/>
                          <a:latin typeface="Arial" panose="020B0604020202020204" pitchFamily="34" charset="0"/>
                        </a:rPr>
                        <a:t>werden (geboren 01.07.20 bis 30.9.2020), </a:t>
                      </a:r>
                      <a:r>
                        <a:rPr kumimoji="0" lang="de-DE" sz="1800" b="1" i="0" u="sng" strike="noStrike" cap="none" normalizeH="0" baseline="0" dirty="0">
                          <a:ln>
                            <a:noFill/>
                          </a:ln>
                          <a:solidFill>
                            <a:schemeClr val="tx1"/>
                          </a:solidFill>
                          <a:effectLst/>
                          <a:latin typeface="Arial" panose="020B0604020202020204" pitchFamily="34" charset="0"/>
                        </a:rPr>
                        <a:t>können</a:t>
                      </a:r>
                      <a:r>
                        <a:rPr kumimoji="0" lang="de-DE" sz="1800" b="0" i="0" u="none" strike="noStrike" cap="none" normalizeH="0" baseline="0" dirty="0">
                          <a:ln>
                            <a:noFill/>
                          </a:ln>
                          <a:solidFill>
                            <a:schemeClr val="tx1"/>
                          </a:solidFill>
                          <a:effectLst/>
                          <a:latin typeface="Arial" panose="020B0604020202020204" pitchFamily="34" charset="0"/>
                        </a:rPr>
                        <a:t> schulpflichtig werden.</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endParaRPr kumimoji="0" lang="de-DE" sz="1000" b="0" i="0" u="none" strike="noStrike" cap="none" normalizeH="0" baseline="0" dirty="0">
                        <a:ln>
                          <a:noFill/>
                        </a:ln>
                        <a:solidFill>
                          <a:schemeClr val="tx1"/>
                        </a:solidFill>
                        <a:effectLst/>
                        <a:latin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802974">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Die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Schulfähigkeit wird durch ein „Schulspiel“ am  	Einschulungstag überprüft</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endParaRPr kumimoji="0" lang="de-DE"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1" i="0" u="none" strike="noStrike" cap="none" normalizeH="0" baseline="0" dirty="0">
                          <a:ln>
                            <a:noFill/>
                          </a:ln>
                          <a:solidFill>
                            <a:srgbClr val="0000FF"/>
                          </a:solidFill>
                          <a:effectLst/>
                          <a:latin typeface="Arial" panose="020B0604020202020204" pitchFamily="34" charset="0"/>
                        </a:rPr>
                        <a:t>Beratung </a:t>
                      </a:r>
                      <a:r>
                        <a:rPr kumimoji="0" lang="de-DE" sz="1800" b="0" i="0" u="none" strike="noStrike" cap="none" normalizeH="0" baseline="0" dirty="0">
                          <a:ln>
                            <a:noFill/>
                          </a:ln>
                          <a:solidFill>
                            <a:schemeClr val="tx1"/>
                          </a:solidFill>
                          <a:effectLst/>
                          <a:latin typeface="Arial" panose="020B0604020202020204" pitchFamily="34" charset="0"/>
                        </a:rPr>
                        <a:t>der Eltern durch die Schule</a:t>
                      </a:r>
                    </a:p>
                    <a:p>
                      <a:pPr marL="285750" marR="0" lvl="0" indent="-28575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endParaRPr kumimoji="0" lang="de-DE" sz="1000" b="1" i="0" u="none" strike="noStrike" cap="none" normalizeH="0" baseline="0" dirty="0">
                        <a:ln>
                          <a:noFill/>
                        </a:ln>
                        <a:solidFill>
                          <a:schemeClr val="tx1"/>
                        </a:solidFill>
                        <a:effectLst/>
                        <a:latin typeface="Arial" panose="020B0604020202020204" pitchFamily="34" charset="0"/>
                      </a:endParaRPr>
                    </a:p>
                    <a:p>
                      <a:pPr marL="285750" marR="0" lvl="0" indent="-28575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defRPr/>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Eltern treffen die Entscheidung</a:t>
                      </a:r>
                    </a:p>
                    <a:p>
                      <a:pPr marL="285750" marR="0" lvl="0" indent="-28575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defRPr/>
                      </a:pPr>
                      <a:endParaRPr kumimoji="0" lang="de-DE"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Antrag</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auf Verschiebung der Schulpflicht </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schriftlich</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bis spätestens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800" b="1" i="0" u="none" strike="noStrike" cap="none" normalizeH="0" baseline="0" dirty="0">
                          <a:ln>
                            <a:noFill/>
                          </a:ln>
                          <a:solidFill>
                            <a:schemeClr val="accent6"/>
                          </a:solidFill>
                          <a:effectLst/>
                          <a:latin typeface="Arial" panose="020B0604020202020204" pitchFamily="34" charset="0"/>
                          <a:ea typeface="Times New Roman" panose="02020603050405020304" pitchFamily="18" charset="0"/>
                          <a:cs typeface="Arial" panose="020B0604020202020204" pitchFamily="34" charset="0"/>
                        </a:rPr>
                        <a:t>10. April </a:t>
                      </a: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4469">
                <a:tc>
                  <a:txBody>
                    <a:bodyPr/>
                    <a:lstStyle/>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endPar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1447" marR="91447"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9638156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33795"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DE70E1C-06F3-435F-94F9-770FCCD28F35}" type="slidenum">
              <a:rPr lang="de-DE" altLang="de-DE" sz="1200" smtClean="0">
                <a:latin typeface="Verdana" panose="020B0604030504040204" pitchFamily="34" charset="0"/>
              </a:rPr>
              <a:pPr/>
              <a:t>5</a:t>
            </a:fld>
            <a:endParaRPr lang="de-DE" altLang="de-DE" sz="1200">
              <a:latin typeface="Verdana" panose="020B0604030504040204" pitchFamily="34" charset="0"/>
            </a:endParaRPr>
          </a:p>
        </p:txBody>
      </p:sp>
      <p:sp>
        <p:nvSpPr>
          <p:cNvPr id="33796" name="Rectangle 2"/>
          <p:cNvSpPr>
            <a:spLocks noGrp="1" noChangeArrowheads="1"/>
          </p:cNvSpPr>
          <p:nvPr>
            <p:ph type="title"/>
          </p:nvPr>
        </p:nvSpPr>
        <p:spPr/>
        <p:txBody>
          <a:bodyPr/>
          <a:lstStyle/>
          <a:p>
            <a:pPr algn="ctr" eaLnBrk="1" hangingPunct="1"/>
            <a:r>
              <a:rPr lang="de-DE" altLang="de-DE" sz="3600" dirty="0"/>
              <a:t>Welche Einschulungsbestimmungen </a:t>
            </a:r>
            <a:br>
              <a:rPr lang="de-DE" altLang="de-DE" sz="3600" dirty="0"/>
            </a:br>
            <a:r>
              <a:rPr lang="de-DE" altLang="de-DE" sz="3600" dirty="0"/>
              <a:t>gelten in Bayern?</a:t>
            </a:r>
          </a:p>
        </p:txBody>
      </p:sp>
      <p:graphicFrame>
        <p:nvGraphicFramePr>
          <p:cNvPr id="180260" name="Group 36"/>
          <p:cNvGraphicFramePr>
            <a:graphicFrameLocks noGrp="1"/>
          </p:cNvGraphicFramePr>
          <p:nvPr>
            <p:ph type="body" idx="1"/>
            <p:extLst>
              <p:ext uri="{D42A27DB-BD31-4B8C-83A1-F6EECF244321}">
                <p14:modId xmlns:p14="http://schemas.microsoft.com/office/powerpoint/2010/main" val="2731754761"/>
              </p:ext>
            </p:extLst>
          </p:nvPr>
        </p:nvGraphicFramePr>
        <p:xfrm>
          <a:off x="566738" y="1752600"/>
          <a:ext cx="8001000" cy="4295775"/>
        </p:xfrm>
        <a:graphic>
          <a:graphicData uri="http://schemas.openxmlformats.org/drawingml/2006/table">
            <a:tbl>
              <a:tblPr/>
              <a:tblGrid>
                <a:gridCol w="8001000">
                  <a:extLst>
                    <a:ext uri="{9D8B030D-6E8A-4147-A177-3AD203B41FA5}">
                      <a16:colId xmlns:a16="http://schemas.microsoft.com/office/drawing/2014/main" val="20000"/>
                    </a:ext>
                  </a:extLst>
                </a:gridCol>
              </a:tblGrid>
              <a:tr h="550871">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3. Auf Antrag schulpflichtig</a:t>
                      </a:r>
                      <a:endPar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90000" marR="90000" marT="46801" marB="468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CFFD"/>
                    </a:solidFill>
                  </a:tcPr>
                </a:tc>
                <a:extLst>
                  <a:ext uri="{0D108BD9-81ED-4DB2-BD59-A6C34878D82A}">
                    <a16:rowId xmlns:a16="http://schemas.microsoft.com/office/drawing/2014/main" val="10000"/>
                  </a:ext>
                </a:extLst>
              </a:tr>
              <a:tr h="1212868">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Die Kinder erreichen das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6. Lebensjahr</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vom 1.10. des laufenden Jahres</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bis zum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31.12. des laufenden Jahres</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(geboren 1.10.2020 - 31.12.2020).</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r>
                        <a:rPr kumimoji="0" lang="de-DE"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BayEUG</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Art. 37 Abs. 1, GrSO § 21)</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Antrag auf Einschulung spätestens bei der Schulanmeldung im März</a:t>
                      </a:r>
                    </a:p>
                  </a:txBody>
                  <a:tcPr marL="90000" marR="90000" marT="46801" marB="468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32036">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rgbClr val="3F3F3F"/>
                          </a:solidFill>
                          <a:effectLst/>
                          <a:latin typeface="Arial" panose="020B0604020202020204" pitchFamily="34" charset="0"/>
                          <a:ea typeface="Times New Roman" panose="02020603050405020304" pitchFamily="18" charset="0"/>
                          <a:cs typeface="Arial" panose="020B0604020202020204" pitchFamily="34" charset="0"/>
                        </a:rPr>
                        <a:t> Auf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Antrag der Erziehungsberechtigten</a:t>
                      </a:r>
                      <a:r>
                        <a:rPr kumimoji="0" lang="de-DE" sz="1600" b="0" i="0" u="none" strike="noStrike" cap="none" normalizeH="0" baseline="0" dirty="0">
                          <a:ln>
                            <a:noFill/>
                          </a:ln>
                          <a:solidFill>
                            <a:srgbClr val="3F3F3F"/>
                          </a:solidFill>
                          <a:effectLst/>
                          <a:latin typeface="Arial" panose="020B0604020202020204" pitchFamily="34" charset="0"/>
                          <a:ea typeface="Times New Roman" panose="02020603050405020304" pitchFamily="18" charset="0"/>
                          <a:cs typeface="Arial" panose="020B0604020202020204" pitchFamily="34" charset="0"/>
                        </a:rPr>
                        <a:t> wird ein Kind schulpflichtig, wenn zu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600" b="0" i="0" u="none" strike="noStrike" cap="none" normalizeH="0" baseline="0" dirty="0">
                          <a:ln>
                            <a:noFill/>
                          </a:ln>
                          <a:solidFill>
                            <a:srgbClr val="3F3F3F"/>
                          </a:solidFill>
                          <a:effectLst/>
                          <a:latin typeface="Arial" panose="020B0604020202020204" pitchFamily="34" charset="0"/>
                          <a:ea typeface="Times New Roman" panose="02020603050405020304" pitchFamily="18" charset="0"/>
                          <a:cs typeface="Arial" panose="020B0604020202020204" pitchFamily="34" charset="0"/>
                        </a:rPr>
                        <a:t>   erwarten ist, dass das Kind voraussichtlich mit Erfolg am Unterricht teilnehmen kann.</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rgbClr val="3F3F3F"/>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Die Schulfähigkeit </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wird von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der Schule überprüft</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(Schulspiel)</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Ablehnung die Schule möglich</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wenn die Aufnahmevoraussetzungen nicht gegeben sind.</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Die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Erziehungsberechtigten</a:t>
                      </a:r>
                      <a:r>
                        <a:rPr kumimoji="0" lang="de-DE"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können ein auf Antrag aufgenommenes Kind</a:t>
                      </a:r>
                      <a:r>
                        <a:rPr kumimoji="0" lang="de-DE" sz="16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nach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dem 31. Juli nicht mehr abmelden</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Auch ein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vorzeitig eingeschultes Kind</a:t>
                      </a:r>
                      <a:r>
                        <a:rPr kumimoji="0" lang="de-DE" sz="16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kann zurückgestellt</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werden. Für die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vorzeitig eingeschulten Kinder gilt deshalb auch, dass die Zurückstellung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bis zum 30. </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November des Jahres</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möglich ist.</a:t>
                      </a:r>
                    </a:p>
                  </a:txBody>
                  <a:tcPr marL="90000" marR="90000" marT="46801" marB="4680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endParaRPr lang="de-DE" dirty="0"/>
          </a:p>
        </p:txBody>
      </p:sp>
      <p:sp>
        <p:nvSpPr>
          <p:cNvPr id="37891"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DD6D18E-60AD-43EC-BB82-347A4ADE30F9}" type="slidenum">
              <a:rPr lang="de-DE" altLang="de-DE" sz="1200" smtClean="0">
                <a:latin typeface="Verdana" panose="020B0604030504040204" pitchFamily="34" charset="0"/>
              </a:rPr>
              <a:pPr/>
              <a:t>6</a:t>
            </a:fld>
            <a:endParaRPr lang="de-DE" altLang="de-DE" sz="1200">
              <a:latin typeface="Verdana" panose="020B0604030504040204" pitchFamily="34" charset="0"/>
            </a:endParaRPr>
          </a:p>
        </p:txBody>
      </p:sp>
      <p:sp>
        <p:nvSpPr>
          <p:cNvPr id="37892" name="Rectangle 2"/>
          <p:cNvSpPr>
            <a:spLocks noGrp="1" noChangeArrowheads="1"/>
          </p:cNvSpPr>
          <p:nvPr>
            <p:ph type="title"/>
          </p:nvPr>
        </p:nvSpPr>
        <p:spPr/>
        <p:txBody>
          <a:bodyPr/>
          <a:lstStyle/>
          <a:p>
            <a:pPr algn="ctr" eaLnBrk="1" hangingPunct="1"/>
            <a:r>
              <a:rPr lang="de-DE" altLang="de-DE" sz="3600" dirty="0"/>
              <a:t>Welche Einschulungsbestimmungen </a:t>
            </a:r>
            <a:br>
              <a:rPr lang="de-DE" altLang="de-DE" sz="3600" dirty="0"/>
            </a:br>
            <a:r>
              <a:rPr lang="de-DE" altLang="de-DE" sz="3600" dirty="0"/>
              <a:t>gelten in Bayern?</a:t>
            </a:r>
          </a:p>
        </p:txBody>
      </p:sp>
      <p:graphicFrame>
        <p:nvGraphicFramePr>
          <p:cNvPr id="193566" name="Group 30"/>
          <p:cNvGraphicFramePr>
            <a:graphicFrameLocks noGrp="1"/>
          </p:cNvGraphicFramePr>
          <p:nvPr>
            <p:ph idx="1"/>
            <p:extLst>
              <p:ext uri="{D42A27DB-BD31-4B8C-83A1-F6EECF244321}">
                <p14:modId xmlns:p14="http://schemas.microsoft.com/office/powerpoint/2010/main" val="3125438354"/>
              </p:ext>
            </p:extLst>
          </p:nvPr>
        </p:nvGraphicFramePr>
        <p:xfrm>
          <a:off x="566738" y="1752600"/>
          <a:ext cx="8108950" cy="4165600"/>
        </p:xfrm>
        <a:graphic>
          <a:graphicData uri="http://schemas.openxmlformats.org/drawingml/2006/table">
            <a:tbl>
              <a:tblPr/>
              <a:tblGrid>
                <a:gridCol w="8108950">
                  <a:extLst>
                    <a:ext uri="{9D8B030D-6E8A-4147-A177-3AD203B41FA5}">
                      <a16:colId xmlns:a16="http://schemas.microsoft.com/office/drawing/2014/main" val="20000"/>
                    </a:ext>
                  </a:extLst>
                </a:gridCol>
              </a:tblGrid>
              <a:tr h="550905">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4. Auf Antrag schulpflichtig mit Gutachten</a:t>
                      </a:r>
                      <a:endPar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CFFD"/>
                    </a:solidFill>
                  </a:tcPr>
                </a:tc>
                <a:extLst>
                  <a:ext uri="{0D108BD9-81ED-4DB2-BD59-A6C34878D82A}">
                    <a16:rowId xmlns:a16="http://schemas.microsoft.com/office/drawing/2014/main" val="10000"/>
                  </a:ext>
                </a:extLst>
              </a:tr>
              <a:tr h="1054180">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Die Kinder erreichen das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6. Lebensjahr ab dem 1.1. des kommenden Jahres</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(geboren ab 1.1.2021) (</a:t>
                      </a:r>
                      <a:r>
                        <a:rPr kumimoji="0" lang="de-DE" sz="18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BayEUG</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Art. 37 Abs.1)</a:t>
                      </a:r>
                    </a:p>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Antrag auf vorzeitige Einschulung spätestens bei der Schulanmeldung!</a:t>
                      </a:r>
                      <a:endParaRPr kumimoji="0" lang="de-DE" sz="1800" b="0"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endParaRP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60515">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Die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Schulfähigkeit</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wird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grundsätzlich überprüft</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Es ist ein schulpsychologisches Gutachten erforderlich</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Char char="§"/>
                        <a:tabLst/>
                      </a:pP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 Ablehnung möglich</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wenn die Aufnahmevoraussetzungen nicht gegeben </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sind.</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Die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Erziehungsberechtigten</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können ein auf Antrag aufgenommenes </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Kind</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nach dem 31. Juli nicht mehr abmelden</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Char char="§"/>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Das schulpsychologische Gutachten basiert in der Regel auf den </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Ergebnissen des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Einschulungsverfahrens an der Schule</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und den  </a:t>
                      </a:r>
                    </a:p>
                    <a:p>
                      <a:pPr marL="0" marR="0" lvl="0" indent="0" algn="l" defTabSz="914400" rtl="0" eaLnBrk="0" fontAlgn="base" latinLnBrk="0" hangingPunct="0">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Ergebnissen  aus der </a:t>
                      </a:r>
                      <a:r>
                        <a:rPr kumimoji="0" lang="de-DE" sz="18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Einzeltestung des Schulpsychologen</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p>
                  </a:txBody>
                  <a:tcPr marT="45723" marB="4572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endParaRPr lang="de-DE" dirty="0"/>
          </a:p>
        </p:txBody>
      </p:sp>
      <p:sp>
        <p:nvSpPr>
          <p:cNvPr id="35843"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12FC378-DF4B-4D12-BC52-DC71091BD40D}" type="slidenum">
              <a:rPr lang="de-DE" altLang="de-DE" sz="1200" smtClean="0">
                <a:latin typeface="Verdana" panose="020B0604030504040204" pitchFamily="34" charset="0"/>
              </a:rPr>
              <a:pPr/>
              <a:t>7</a:t>
            </a:fld>
            <a:endParaRPr lang="de-DE" altLang="de-DE" sz="1200">
              <a:latin typeface="Verdana" panose="020B0604030504040204" pitchFamily="34" charset="0"/>
            </a:endParaRPr>
          </a:p>
        </p:txBody>
      </p:sp>
      <p:sp>
        <p:nvSpPr>
          <p:cNvPr id="35844" name="Rectangle 2"/>
          <p:cNvSpPr>
            <a:spLocks noGrp="1" noChangeArrowheads="1"/>
          </p:cNvSpPr>
          <p:nvPr>
            <p:ph type="title"/>
          </p:nvPr>
        </p:nvSpPr>
        <p:spPr/>
        <p:txBody>
          <a:bodyPr/>
          <a:lstStyle/>
          <a:p>
            <a:pPr algn="ctr" eaLnBrk="1" hangingPunct="1"/>
            <a:r>
              <a:rPr lang="de-DE" altLang="de-DE" sz="3600" dirty="0"/>
              <a:t>Welche Einschulungsbestimmungen </a:t>
            </a:r>
            <a:br>
              <a:rPr lang="de-DE" altLang="de-DE" sz="3600" dirty="0"/>
            </a:br>
            <a:r>
              <a:rPr lang="de-DE" altLang="de-DE" sz="3600" dirty="0"/>
              <a:t>gelten in Bayern?</a:t>
            </a:r>
          </a:p>
        </p:txBody>
      </p:sp>
      <p:graphicFrame>
        <p:nvGraphicFramePr>
          <p:cNvPr id="191523" name="Group 35"/>
          <p:cNvGraphicFramePr>
            <a:graphicFrameLocks noGrp="1"/>
          </p:cNvGraphicFramePr>
          <p:nvPr>
            <p:ph idx="1"/>
            <p:extLst>
              <p:ext uri="{D42A27DB-BD31-4B8C-83A1-F6EECF244321}">
                <p14:modId xmlns:p14="http://schemas.microsoft.com/office/powerpoint/2010/main" val="461379388"/>
              </p:ext>
            </p:extLst>
          </p:nvPr>
        </p:nvGraphicFramePr>
        <p:xfrm>
          <a:off x="566738" y="1752600"/>
          <a:ext cx="8001000" cy="4306888"/>
        </p:xfrm>
        <a:graphic>
          <a:graphicData uri="http://schemas.openxmlformats.org/drawingml/2006/table">
            <a:tbl>
              <a:tblPr/>
              <a:tblGrid>
                <a:gridCol w="8001000">
                  <a:extLst>
                    <a:ext uri="{9D8B030D-6E8A-4147-A177-3AD203B41FA5}">
                      <a16:colId xmlns:a16="http://schemas.microsoft.com/office/drawing/2014/main" val="20000"/>
                    </a:ext>
                  </a:extLst>
                </a:gridCol>
              </a:tblGrid>
              <a:tr h="565286">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5. Im Vorjahr</a:t>
                      </a:r>
                      <a:r>
                        <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r>
                        <a:rPr kumimoji="0" lang="de-DE"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zurückgestellte Kinder</a:t>
                      </a:r>
                      <a:endParaRPr kumimoji="0" lang="de-DE"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1CFFD"/>
                    </a:solidFill>
                  </a:tcPr>
                </a:tc>
                <a:extLst>
                  <a:ext uri="{0D108BD9-81ED-4DB2-BD59-A6C34878D82A}">
                    <a16:rowId xmlns:a16="http://schemas.microsoft.com/office/drawing/2014/main" val="10000"/>
                  </a:ext>
                </a:extLst>
              </a:tr>
              <a:tr h="895304">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accent2"/>
                        </a:buClr>
                        <a:buSzTx/>
                        <a:buFont typeface="Wingdings" panose="05000000000000000000" pitchFamily="2" charset="2"/>
                        <a:buNone/>
                        <a:tabLst/>
                      </a:pP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Die Kinder erreichen bereits das </a:t>
                      </a:r>
                      <a:r>
                        <a:rPr kumimoji="0" lang="de-DE"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7.</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Lebensjahr. (</a:t>
                      </a:r>
                      <a:r>
                        <a:rPr kumimoji="0" lang="de-DE" sz="18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BayEUG</a:t>
                      </a:r>
                      <a:r>
                        <a:rPr kumimoji="0" lang="de-DE"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Art.37 Abs.2)</a:t>
                      </a: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46298">
                <a:tc>
                  <a:txBody>
                    <a:bodyPr/>
                    <a:lstStyle>
                      <a:lvl1pPr>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1pPr>
                      <a:lvl2pPr marL="47148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2pPr>
                      <a:lvl3pPr marL="909638">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3pPr>
                      <a:lvl4pPr marL="1306513">
                        <a:spcBef>
                          <a:spcPct val="20000"/>
                        </a:spcBef>
                        <a:buClr>
                          <a:schemeClr val="accent2"/>
                        </a:buClr>
                        <a:buFont typeface="Wingdings" panose="05000000000000000000" pitchFamily="2" charset="2"/>
                        <a:defRPr sz="1600">
                          <a:solidFill>
                            <a:schemeClr val="tx1"/>
                          </a:solidFill>
                          <a:latin typeface="Arial" panose="020B0604020202020204" pitchFamily="34" charset="0"/>
                        </a:defRPr>
                      </a:lvl4pPr>
                      <a:lvl5pPr marL="1695450">
                        <a:spcBef>
                          <a:spcPct val="25000"/>
                        </a:spcBef>
                        <a:buClr>
                          <a:schemeClr val="accent2"/>
                        </a:buClr>
                        <a:buFont typeface="Wingdings" panose="05000000000000000000" pitchFamily="2" charset="2"/>
                        <a:defRPr sz="1600">
                          <a:solidFill>
                            <a:schemeClr val="tx1"/>
                          </a:solidFill>
                          <a:latin typeface="Arial" panose="020B0604020202020204" pitchFamily="34" charset="0"/>
                        </a:defRPr>
                      </a:lvl5pPr>
                      <a:lvl6pPr marL="21526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6pPr>
                      <a:lvl7pPr marL="26098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7pPr>
                      <a:lvl8pPr marL="30670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8pPr>
                      <a:lvl9pPr marL="3524250" fontAlgn="base">
                        <a:spcBef>
                          <a:spcPct val="25000"/>
                        </a:spcBef>
                        <a:spcAft>
                          <a:spcPct val="0"/>
                        </a:spcAft>
                        <a:buClr>
                          <a:schemeClr val="accent2"/>
                        </a:buClr>
                        <a:buFont typeface="Wingdings" panose="05000000000000000000" pitchFamily="2" charset="2"/>
                        <a:defRPr sz="1600">
                          <a:solidFill>
                            <a:schemeClr val="tx1"/>
                          </a:solidFill>
                          <a:latin typeface="Arial" panose="020B0604020202020204" pitchFamily="34" charset="0"/>
                        </a:defRPr>
                      </a:lvl9pPr>
                    </a:lstStyle>
                    <a:p>
                      <a:pPr marL="108000" marR="0" lvl="0" indent="0" algn="l" defTabSz="914400" rtl="0" eaLnBrk="1" fontAlgn="base" latinLnBrk="0" hangingPunct="1">
                        <a:lnSpc>
                          <a:spcPct val="100000"/>
                        </a:lnSpc>
                        <a:spcBef>
                          <a:spcPct val="0"/>
                        </a:spcBef>
                        <a:spcAft>
                          <a:spcPts val="120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Hier ist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keine weitere Zurückstellung möglich</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Bei weiterer, mangelnder Schulfähigkeit wird der erhöhte oder sonderpädagogische Förderbedarf geprüft. Eine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zweite Zurückstellung </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kann nur auf der Grundlage des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sonderpädagogischen Förderbedarfs </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erfolgen (</a:t>
                      </a:r>
                      <a:r>
                        <a:rPr kumimoji="0" lang="de-DE" sz="1600" b="0" i="0" u="none" strike="noStrike" cap="none" normalizeH="0" baseline="0" dirty="0" err="1">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BayEUG</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Art.41 Abs. 7)</a:t>
                      </a:r>
                    </a:p>
                    <a:p>
                      <a:pPr marL="108000" marR="0" lvl="0" indent="0" algn="l" defTabSz="914400" rtl="0" eaLnBrk="1" fontAlgn="base" latinLnBrk="0" hangingPunct="1">
                        <a:lnSpc>
                          <a:spcPct val="100000"/>
                        </a:lnSpc>
                        <a:spcBef>
                          <a:spcPct val="20000"/>
                        </a:spcBef>
                        <a:spcAft>
                          <a:spcPts val="120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Ein schulpflichtiges Kind muss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in jedem Fall</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 der zuständigen Schule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angemeldet </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werden. Die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Entscheidung</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über die Zurückstellung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trifft die Schulleitung</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der Grundschule!</a:t>
                      </a:r>
                    </a:p>
                    <a:p>
                      <a:pPr marL="108000" marR="0" lvl="0" indent="0" algn="l" defTabSz="914400" rtl="0" eaLnBrk="1" fontAlgn="base" latinLnBrk="0" hangingPunct="1">
                        <a:lnSpc>
                          <a:spcPct val="100000"/>
                        </a:lnSpc>
                        <a:spcBef>
                          <a:spcPct val="20000"/>
                        </a:spcBef>
                        <a:spcAft>
                          <a:spcPts val="1200"/>
                        </a:spcAft>
                        <a:buClr>
                          <a:schemeClr val="accent2"/>
                        </a:buClr>
                        <a:buSzTx/>
                        <a:buFont typeface="Wingdings" panose="05000000000000000000" pitchFamily="2" charset="2"/>
                        <a:buChar char="§"/>
                        <a:tabLst/>
                      </a:pP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Vom Unterrichtsbesuch zurückgestellte Kinder sollten bis zur erneuten Einschulung </a:t>
                      </a:r>
                      <a:r>
                        <a:rPr kumimoji="0" lang="de-DE" sz="1600" b="1" i="0" u="none" strike="noStrike" cap="none" normalizeH="0" baseline="0" dirty="0">
                          <a:ln>
                            <a:noFill/>
                          </a:ln>
                          <a:solidFill>
                            <a:srgbClr val="0000FF"/>
                          </a:solidFill>
                          <a:effectLst/>
                          <a:latin typeface="Arial" panose="020B0604020202020204" pitchFamily="34" charset="0"/>
                          <a:ea typeface="Times New Roman" panose="02020603050405020304" pitchFamily="18" charset="0"/>
                          <a:cs typeface="Arial" panose="020B0604020202020204" pitchFamily="34" charset="0"/>
                        </a:rPr>
                        <a:t>gezielt gefördert</a:t>
                      </a:r>
                      <a:r>
                        <a:rPr kumimoji="0" lang="de-DE" sz="16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werden.</a:t>
                      </a:r>
                    </a:p>
                  </a:txBody>
                  <a:tcPr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Fußzeilenplatzhalter 1"/>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endParaRPr lang="de-DE" dirty="0"/>
          </a:p>
        </p:txBody>
      </p:sp>
      <p:sp>
        <p:nvSpPr>
          <p:cNvPr id="13315" name="Foliennummernplatzhalter 2"/>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8402611-50F7-43D0-9F63-54CAE7C0324D}" type="slidenum">
              <a:rPr lang="de-DE" altLang="de-DE" sz="1200" smtClean="0">
                <a:latin typeface="Verdana" panose="020B0604030504040204" pitchFamily="34" charset="0"/>
              </a:rPr>
              <a:pPr/>
              <a:t>8</a:t>
            </a:fld>
            <a:endParaRPr lang="de-DE" altLang="de-DE" sz="1200">
              <a:latin typeface="Verdana" panose="020B0604030504040204" pitchFamily="34" charset="0"/>
            </a:endParaRPr>
          </a:p>
        </p:txBody>
      </p:sp>
      <p:grpSp>
        <p:nvGrpSpPr>
          <p:cNvPr id="164866" name="Group 2"/>
          <p:cNvGrpSpPr>
            <a:grpSpLocks/>
          </p:cNvGrpSpPr>
          <p:nvPr/>
        </p:nvGrpSpPr>
        <p:grpSpPr bwMode="auto">
          <a:xfrm>
            <a:off x="0" y="3429000"/>
            <a:ext cx="9144000" cy="482600"/>
            <a:chOff x="0" y="2160"/>
            <a:chExt cx="5760" cy="304"/>
          </a:xfrm>
        </p:grpSpPr>
        <p:sp>
          <p:nvSpPr>
            <p:cNvPr id="13364" name="Freeform 3"/>
            <p:cNvSpPr>
              <a:spLocks/>
            </p:cNvSpPr>
            <p:nvPr/>
          </p:nvSpPr>
          <p:spPr bwMode="auto">
            <a:xfrm>
              <a:off x="0" y="2160"/>
              <a:ext cx="5760" cy="272"/>
            </a:xfrm>
            <a:custGeom>
              <a:avLst/>
              <a:gdLst>
                <a:gd name="T0" fmla="*/ 0 w 17496"/>
                <a:gd name="T1" fmla="*/ 0 h 672"/>
                <a:gd name="T2" fmla="*/ 0 w 17496"/>
                <a:gd name="T3" fmla="*/ 0 h 672"/>
                <a:gd name="T4" fmla="*/ 0 w 17496"/>
                <a:gd name="T5" fmla="*/ 0 h 672"/>
                <a:gd name="T6" fmla="*/ 0 w 17496"/>
                <a:gd name="T7" fmla="*/ 0 h 67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496" h="672">
                  <a:moveTo>
                    <a:pt x="1224" y="576"/>
                  </a:moveTo>
                  <a:cubicBezTo>
                    <a:pt x="0" y="480"/>
                    <a:pt x="6360" y="0"/>
                    <a:pt x="8856" y="0"/>
                  </a:cubicBezTo>
                  <a:cubicBezTo>
                    <a:pt x="11352" y="0"/>
                    <a:pt x="17496" y="480"/>
                    <a:pt x="16200" y="576"/>
                  </a:cubicBezTo>
                  <a:cubicBezTo>
                    <a:pt x="14904" y="672"/>
                    <a:pt x="2448" y="672"/>
                    <a:pt x="1224" y="576"/>
                  </a:cubicBezTo>
                  <a:close/>
                </a:path>
              </a:pathLst>
            </a:custGeom>
            <a:solidFill>
              <a:srgbClr val="00CCFF">
                <a:alpha val="30980"/>
              </a:srgbClr>
            </a:solidFill>
            <a:ln w="28575">
              <a:solidFill>
                <a:srgbClr val="969696"/>
              </a:solidFill>
              <a:round/>
              <a:headEnd/>
              <a:tailEnd/>
            </a:ln>
          </p:spPr>
          <p:txBody>
            <a:bodyPr/>
            <a:lstStyle/>
            <a:p>
              <a:endParaRPr lang="de-DE"/>
            </a:p>
          </p:txBody>
        </p:sp>
        <p:sp>
          <p:nvSpPr>
            <p:cNvPr id="13365" name="Text Box 4"/>
            <p:cNvSpPr txBox="1">
              <a:spLocks noChangeArrowheads="1"/>
            </p:cNvSpPr>
            <p:nvPr/>
          </p:nvSpPr>
          <p:spPr bwMode="auto">
            <a:xfrm>
              <a:off x="1791" y="2252"/>
              <a:ext cx="235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spcBef>
                  <a:spcPct val="50000"/>
                </a:spcBef>
              </a:pPr>
              <a:r>
                <a:rPr lang="de-DE" altLang="de-DE" sz="1600" b="1">
                  <a:latin typeface="Arial" panose="020B0604020202020204" pitchFamily="34" charset="0"/>
                </a:rPr>
                <a:t>Individuelle Voraussetzungen</a:t>
              </a:r>
            </a:p>
          </p:txBody>
        </p:sp>
      </p:grpSp>
      <p:grpSp>
        <p:nvGrpSpPr>
          <p:cNvPr id="164869" name="Group 5"/>
          <p:cNvGrpSpPr>
            <a:grpSpLocks/>
          </p:cNvGrpSpPr>
          <p:nvPr/>
        </p:nvGrpSpPr>
        <p:grpSpPr bwMode="auto">
          <a:xfrm>
            <a:off x="1187450" y="2062163"/>
            <a:ext cx="2303463" cy="1152525"/>
            <a:chOff x="295" y="935"/>
            <a:chExt cx="1451" cy="726"/>
          </a:xfrm>
        </p:grpSpPr>
        <p:sp>
          <p:nvSpPr>
            <p:cNvPr id="13362" name="AutoShape 6"/>
            <p:cNvSpPr>
              <a:spLocks noChangeArrowheads="1"/>
            </p:cNvSpPr>
            <p:nvPr/>
          </p:nvSpPr>
          <p:spPr bwMode="auto">
            <a:xfrm>
              <a:off x="295" y="935"/>
              <a:ext cx="1451" cy="726"/>
            </a:xfrm>
            <a:prstGeom prst="rightArrowCallout">
              <a:avLst>
                <a:gd name="adj1" fmla="val 25000"/>
                <a:gd name="adj2" fmla="val 25000"/>
                <a:gd name="adj3" fmla="val 33310"/>
                <a:gd name="adj4" fmla="val 66667"/>
              </a:avLst>
            </a:prstGeom>
            <a:solidFill>
              <a:srgbClr val="FFCF01"/>
            </a:solidFill>
            <a:ln w="38100">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63" name="Text Box 7"/>
            <p:cNvSpPr txBox="1">
              <a:spLocks noChangeArrowheads="1"/>
            </p:cNvSpPr>
            <p:nvPr/>
          </p:nvSpPr>
          <p:spPr bwMode="auto">
            <a:xfrm>
              <a:off x="340" y="1026"/>
              <a:ext cx="862" cy="561"/>
            </a:xfrm>
            <a:prstGeom prst="rect">
              <a:avLst/>
            </a:prstGeom>
            <a:solidFill>
              <a:srgbClr val="FFCF01">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Umwelt</a:t>
              </a:r>
            </a:p>
            <a:p>
              <a:pPr eaLnBrk="1" hangingPunct="1"/>
              <a:r>
                <a:rPr lang="de-DE" altLang="de-DE" sz="1400" b="1">
                  <a:latin typeface="Arial" panose="020B0604020202020204" pitchFamily="34" charset="0"/>
                </a:rPr>
                <a:t>Familie</a:t>
              </a:r>
            </a:p>
            <a:p>
              <a:pPr eaLnBrk="1" hangingPunct="1"/>
              <a:r>
                <a:rPr lang="de-DE" altLang="de-DE" sz="1400" b="1">
                  <a:latin typeface="Arial" panose="020B0604020202020204" pitchFamily="34" charset="0"/>
                </a:rPr>
                <a:t>Freunde</a:t>
              </a:r>
            </a:p>
            <a:p>
              <a:pPr eaLnBrk="1" hangingPunct="1"/>
              <a:r>
                <a:rPr lang="de-DE" altLang="de-DE" sz="1400" b="1">
                  <a:latin typeface="Arial" panose="020B0604020202020204" pitchFamily="34" charset="0"/>
                </a:rPr>
                <a:t>Kindergarten</a:t>
              </a:r>
            </a:p>
          </p:txBody>
        </p:sp>
      </p:grpSp>
      <p:grpSp>
        <p:nvGrpSpPr>
          <p:cNvPr id="164872" name="Group 8"/>
          <p:cNvGrpSpPr>
            <a:grpSpLocks/>
          </p:cNvGrpSpPr>
          <p:nvPr/>
        </p:nvGrpSpPr>
        <p:grpSpPr bwMode="auto">
          <a:xfrm>
            <a:off x="5580063" y="1990725"/>
            <a:ext cx="2592387" cy="1296988"/>
            <a:chOff x="3923" y="1071"/>
            <a:chExt cx="1633" cy="817"/>
          </a:xfrm>
        </p:grpSpPr>
        <p:sp>
          <p:nvSpPr>
            <p:cNvPr id="13360" name="AutoShape 9"/>
            <p:cNvSpPr>
              <a:spLocks noChangeArrowheads="1"/>
            </p:cNvSpPr>
            <p:nvPr/>
          </p:nvSpPr>
          <p:spPr bwMode="auto">
            <a:xfrm>
              <a:off x="3923" y="1071"/>
              <a:ext cx="1633" cy="817"/>
            </a:xfrm>
            <a:prstGeom prst="leftArrowCallout">
              <a:avLst>
                <a:gd name="adj1" fmla="val 25000"/>
                <a:gd name="adj2" fmla="val 25000"/>
                <a:gd name="adj3" fmla="val 33313"/>
                <a:gd name="adj4" fmla="val 66667"/>
              </a:avLst>
            </a:prstGeom>
            <a:solidFill>
              <a:srgbClr val="CCFF66">
                <a:alpha val="50195"/>
              </a:srgbClr>
            </a:solidFill>
            <a:ln w="38100">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61" name="Text Box 10"/>
            <p:cNvSpPr txBox="1">
              <a:spLocks noChangeArrowheads="1"/>
            </p:cNvSpPr>
            <p:nvPr/>
          </p:nvSpPr>
          <p:spPr bwMode="auto">
            <a:xfrm>
              <a:off x="4513" y="1162"/>
              <a:ext cx="952" cy="632"/>
            </a:xfrm>
            <a:prstGeom prst="rect">
              <a:avLst/>
            </a:prstGeom>
            <a:solidFill>
              <a:srgbClr val="CCFF66">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Schule</a:t>
              </a:r>
            </a:p>
            <a:p>
              <a:pPr eaLnBrk="1" hangingPunct="1"/>
              <a:r>
                <a:rPr lang="de-DE" altLang="de-DE" sz="1400" b="1">
                  <a:latin typeface="Arial" panose="020B0604020202020204" pitchFamily="34" charset="0"/>
                </a:rPr>
                <a:t>Anforderungen</a:t>
              </a:r>
            </a:p>
            <a:p>
              <a:pPr eaLnBrk="1" hangingPunct="1"/>
              <a:r>
                <a:rPr lang="de-DE" altLang="de-DE" sz="1400" b="1">
                  <a:latin typeface="Arial" panose="020B0604020202020204" pitchFamily="34" charset="0"/>
                </a:rPr>
                <a:t>Lehrer</a:t>
              </a:r>
            </a:p>
            <a:p>
              <a:pPr eaLnBrk="1" hangingPunct="1"/>
              <a:r>
                <a:rPr lang="de-DE" altLang="de-DE" sz="1400" b="1">
                  <a:latin typeface="Arial" panose="020B0604020202020204" pitchFamily="34" charset="0"/>
                </a:rPr>
                <a:t>Mitschüler</a:t>
              </a:r>
            </a:p>
          </p:txBody>
        </p:sp>
      </p:grpSp>
      <p:grpSp>
        <p:nvGrpSpPr>
          <p:cNvPr id="13319" name="Group 11"/>
          <p:cNvGrpSpPr>
            <a:grpSpLocks/>
          </p:cNvGrpSpPr>
          <p:nvPr/>
        </p:nvGrpSpPr>
        <p:grpSpPr bwMode="auto">
          <a:xfrm>
            <a:off x="3119438" y="1127125"/>
            <a:ext cx="2947987" cy="2466975"/>
            <a:chOff x="1965" y="710"/>
            <a:chExt cx="1857" cy="1554"/>
          </a:xfrm>
        </p:grpSpPr>
        <p:pic>
          <p:nvPicPr>
            <p:cNvPr id="13357" name="Picture 12" descr="Schuljun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1" y="1435"/>
              <a:ext cx="425" cy="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58" name="AutoShape 13"/>
            <p:cNvSpPr>
              <a:spLocks noChangeArrowheads="1"/>
            </p:cNvSpPr>
            <p:nvPr/>
          </p:nvSpPr>
          <p:spPr bwMode="auto">
            <a:xfrm>
              <a:off x="2988" y="871"/>
              <a:ext cx="834" cy="564"/>
            </a:xfrm>
            <a:prstGeom prst="cloudCallout">
              <a:avLst>
                <a:gd name="adj1" fmla="val -46403"/>
                <a:gd name="adj2" fmla="val 71097"/>
              </a:avLst>
            </a:prstGeom>
            <a:solidFill>
              <a:srgbClr val="FFFFFF"/>
            </a:solidFill>
            <a:ln w="9525">
              <a:solidFill>
                <a:srgbClr val="000000"/>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200">
                  <a:latin typeface="Arial" panose="020B0604020202020204" pitchFamily="34" charset="0"/>
                </a:rPr>
                <a:t>1 + 1 =2</a:t>
              </a:r>
            </a:p>
            <a:p>
              <a:pPr eaLnBrk="1" hangingPunct="1"/>
              <a:r>
                <a:rPr lang="de-DE" altLang="de-DE" sz="1200">
                  <a:latin typeface="Arial" panose="020B0604020202020204" pitchFamily="34" charset="0"/>
                </a:rPr>
                <a:t>5 - 2 = 3</a:t>
              </a:r>
              <a:endParaRPr lang="de-DE" altLang="de-DE" sz="2000">
                <a:latin typeface="Arial" panose="020B0604020202020204" pitchFamily="34" charset="0"/>
              </a:endParaRPr>
            </a:p>
          </p:txBody>
        </p:sp>
        <p:sp>
          <p:nvSpPr>
            <p:cNvPr id="13359" name="AutoShape 14"/>
            <p:cNvSpPr>
              <a:spLocks noChangeArrowheads="1"/>
            </p:cNvSpPr>
            <p:nvPr/>
          </p:nvSpPr>
          <p:spPr bwMode="auto">
            <a:xfrm rot="-2564331">
              <a:off x="1965" y="710"/>
              <a:ext cx="730" cy="907"/>
            </a:xfrm>
            <a:prstGeom prst="cloudCallout">
              <a:avLst>
                <a:gd name="adj1" fmla="val -21426"/>
                <a:gd name="adj2" fmla="val 64185"/>
              </a:avLst>
            </a:prstGeom>
            <a:solidFill>
              <a:srgbClr val="FFFFFF"/>
            </a:solidFill>
            <a:ln w="9525">
              <a:solidFill>
                <a:srgbClr val="000000"/>
              </a:solidFill>
              <a:round/>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200">
                  <a:latin typeface="Arial" panose="020B0604020202020204" pitchFamily="34" charset="0"/>
                </a:rPr>
                <a:t>Mimi ist in der Schule</a:t>
              </a:r>
              <a:endParaRPr lang="de-DE" altLang="de-DE" sz="2000">
                <a:latin typeface="Arial" panose="020B0604020202020204" pitchFamily="34" charset="0"/>
              </a:endParaRPr>
            </a:p>
          </p:txBody>
        </p:sp>
      </p:grpSp>
      <p:grpSp>
        <p:nvGrpSpPr>
          <p:cNvPr id="164883" name="Group 19"/>
          <p:cNvGrpSpPr>
            <a:grpSpLocks/>
          </p:cNvGrpSpPr>
          <p:nvPr/>
        </p:nvGrpSpPr>
        <p:grpSpPr bwMode="auto">
          <a:xfrm>
            <a:off x="5292725" y="4006850"/>
            <a:ext cx="935038" cy="2085975"/>
            <a:chOff x="3334" y="2251"/>
            <a:chExt cx="589" cy="1428"/>
          </a:xfrm>
        </p:grpSpPr>
        <p:sp>
          <p:nvSpPr>
            <p:cNvPr id="13354" name="Rectangle 20"/>
            <p:cNvSpPr>
              <a:spLocks noChangeArrowheads="1"/>
            </p:cNvSpPr>
            <p:nvPr/>
          </p:nvSpPr>
          <p:spPr bwMode="auto">
            <a:xfrm>
              <a:off x="3334" y="2432"/>
              <a:ext cx="589" cy="1247"/>
            </a:xfrm>
            <a:prstGeom prst="rect">
              <a:avLst/>
            </a:prstGeom>
            <a:solidFill>
              <a:srgbClr val="CCFFCC"/>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55" name="Text Box 21"/>
            <p:cNvSpPr txBox="1">
              <a:spLocks noChangeArrowheads="1"/>
            </p:cNvSpPr>
            <p:nvPr/>
          </p:nvSpPr>
          <p:spPr bwMode="auto">
            <a:xfrm>
              <a:off x="3387" y="2475"/>
              <a:ext cx="491"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Emo-tionale Stabi-lität</a:t>
              </a:r>
              <a:endParaRPr lang="de-DE" altLang="de-DE" sz="1400">
                <a:latin typeface="Arial" panose="020B0604020202020204" pitchFamily="34" charset="0"/>
              </a:endParaRPr>
            </a:p>
          </p:txBody>
        </p:sp>
        <p:sp>
          <p:nvSpPr>
            <p:cNvPr id="13356" name="AutoShape 22"/>
            <p:cNvSpPr>
              <a:spLocks noChangeArrowheads="1"/>
            </p:cNvSpPr>
            <p:nvPr/>
          </p:nvSpPr>
          <p:spPr bwMode="auto">
            <a:xfrm>
              <a:off x="3515"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164887" name="Group 23"/>
          <p:cNvGrpSpPr>
            <a:grpSpLocks/>
          </p:cNvGrpSpPr>
          <p:nvPr/>
        </p:nvGrpSpPr>
        <p:grpSpPr bwMode="auto">
          <a:xfrm>
            <a:off x="4211638" y="4006850"/>
            <a:ext cx="1008062" cy="2085975"/>
            <a:chOff x="2653" y="2251"/>
            <a:chExt cx="635" cy="1428"/>
          </a:xfrm>
        </p:grpSpPr>
        <p:sp>
          <p:nvSpPr>
            <p:cNvPr id="13351" name="Rectangle 24"/>
            <p:cNvSpPr>
              <a:spLocks noChangeArrowheads="1"/>
            </p:cNvSpPr>
            <p:nvPr/>
          </p:nvSpPr>
          <p:spPr bwMode="auto">
            <a:xfrm>
              <a:off x="2653" y="2432"/>
              <a:ext cx="589" cy="1247"/>
            </a:xfrm>
            <a:prstGeom prst="rect">
              <a:avLst/>
            </a:prstGeom>
            <a:solidFill>
              <a:srgbClr val="FF99CC">
                <a:alpha val="47058"/>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52" name="Text Box 25"/>
            <p:cNvSpPr txBox="1">
              <a:spLocks noChangeArrowheads="1"/>
            </p:cNvSpPr>
            <p:nvPr/>
          </p:nvSpPr>
          <p:spPr bwMode="auto">
            <a:xfrm>
              <a:off x="2653" y="2478"/>
              <a:ext cx="635"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a:latin typeface="Arial" panose="020B0604020202020204" pitchFamily="34" charset="0"/>
                </a:rPr>
                <a:t>Entwick-lung differen-zierter</a:t>
              </a:r>
            </a:p>
            <a:p>
              <a:pPr eaLnBrk="1" hangingPunct="1"/>
              <a:r>
                <a:rPr lang="de-DE" altLang="de-DE" sz="1400">
                  <a:latin typeface="Arial" panose="020B0604020202020204" pitchFamily="34" charset="0"/>
                </a:rPr>
                <a:t>Sprach-wahrneh-mungs-leistungen</a:t>
              </a:r>
            </a:p>
          </p:txBody>
        </p:sp>
        <p:sp>
          <p:nvSpPr>
            <p:cNvPr id="13353" name="AutoShape 26"/>
            <p:cNvSpPr>
              <a:spLocks noChangeArrowheads="1"/>
            </p:cNvSpPr>
            <p:nvPr/>
          </p:nvSpPr>
          <p:spPr bwMode="auto">
            <a:xfrm>
              <a:off x="2835"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164891" name="Group 27"/>
          <p:cNvGrpSpPr>
            <a:grpSpLocks/>
          </p:cNvGrpSpPr>
          <p:nvPr/>
        </p:nvGrpSpPr>
        <p:grpSpPr bwMode="auto">
          <a:xfrm>
            <a:off x="3132138" y="4006850"/>
            <a:ext cx="935037" cy="2085975"/>
            <a:chOff x="1973" y="2251"/>
            <a:chExt cx="589" cy="1428"/>
          </a:xfrm>
        </p:grpSpPr>
        <p:sp>
          <p:nvSpPr>
            <p:cNvPr id="13348" name="Rectangle 28"/>
            <p:cNvSpPr>
              <a:spLocks noChangeArrowheads="1"/>
            </p:cNvSpPr>
            <p:nvPr/>
          </p:nvSpPr>
          <p:spPr bwMode="auto">
            <a:xfrm>
              <a:off x="1973" y="2432"/>
              <a:ext cx="589" cy="1247"/>
            </a:xfrm>
            <a:prstGeom prst="rect">
              <a:avLst/>
            </a:prstGeom>
            <a:solidFill>
              <a:srgbClr val="FF99CC">
                <a:alpha val="49019"/>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49" name="Text Box 29"/>
            <p:cNvSpPr txBox="1">
              <a:spLocks noChangeArrowheads="1"/>
            </p:cNvSpPr>
            <p:nvPr/>
          </p:nvSpPr>
          <p:spPr bwMode="auto">
            <a:xfrm>
              <a:off x="2018" y="2478"/>
              <a:ext cx="534"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Kogni-tive Lern-voraus-setzun-gen</a:t>
              </a:r>
              <a:endParaRPr lang="de-DE" altLang="de-DE" sz="1400">
                <a:latin typeface="Arial" panose="020B0604020202020204" pitchFamily="34" charset="0"/>
              </a:endParaRPr>
            </a:p>
          </p:txBody>
        </p:sp>
        <p:sp>
          <p:nvSpPr>
            <p:cNvPr id="13350" name="AutoShape 30"/>
            <p:cNvSpPr>
              <a:spLocks noChangeArrowheads="1"/>
            </p:cNvSpPr>
            <p:nvPr/>
          </p:nvSpPr>
          <p:spPr bwMode="auto">
            <a:xfrm>
              <a:off x="2154"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164910" name="Group 46"/>
          <p:cNvGrpSpPr>
            <a:grpSpLocks/>
          </p:cNvGrpSpPr>
          <p:nvPr/>
        </p:nvGrpSpPr>
        <p:grpSpPr bwMode="auto">
          <a:xfrm>
            <a:off x="971550" y="4006850"/>
            <a:ext cx="2071688" cy="2085975"/>
            <a:chOff x="612" y="2524"/>
            <a:chExt cx="1305" cy="1314"/>
          </a:xfrm>
        </p:grpSpPr>
        <p:grpSp>
          <p:nvGrpSpPr>
            <p:cNvPr id="13340" name="Group 15"/>
            <p:cNvGrpSpPr>
              <a:grpSpLocks/>
            </p:cNvGrpSpPr>
            <p:nvPr/>
          </p:nvGrpSpPr>
          <p:grpSpPr bwMode="auto">
            <a:xfrm>
              <a:off x="612" y="2524"/>
              <a:ext cx="635" cy="1314"/>
              <a:chOff x="612" y="2251"/>
              <a:chExt cx="635" cy="1428"/>
            </a:xfrm>
          </p:grpSpPr>
          <p:sp>
            <p:nvSpPr>
              <p:cNvPr id="13345" name="Rectangle 16"/>
              <p:cNvSpPr>
                <a:spLocks noChangeArrowheads="1"/>
              </p:cNvSpPr>
              <p:nvPr/>
            </p:nvSpPr>
            <p:spPr bwMode="auto">
              <a:xfrm>
                <a:off x="612" y="2432"/>
                <a:ext cx="589" cy="1247"/>
              </a:xfrm>
              <a:prstGeom prst="rect">
                <a:avLst/>
              </a:prstGeom>
              <a:solidFill>
                <a:srgbClr val="FFFF99">
                  <a:alpha val="69019"/>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46" name="Text Box 17"/>
              <p:cNvSpPr txBox="1">
                <a:spLocks noChangeArrowheads="1"/>
              </p:cNvSpPr>
              <p:nvPr/>
            </p:nvSpPr>
            <p:spPr bwMode="auto">
              <a:xfrm>
                <a:off x="612" y="2478"/>
                <a:ext cx="635"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Körper-licher</a:t>
                </a:r>
              </a:p>
              <a:p>
                <a:pPr eaLnBrk="1" hangingPunct="1"/>
                <a:r>
                  <a:rPr lang="de-DE" altLang="de-DE" sz="1400" b="1">
                    <a:latin typeface="Arial" panose="020B0604020202020204" pitchFamily="34" charset="0"/>
                  </a:rPr>
                  <a:t>Entwick-lungs-stand</a:t>
                </a:r>
                <a:endParaRPr lang="de-DE" altLang="de-DE" sz="1400">
                  <a:latin typeface="Arial" panose="020B0604020202020204" pitchFamily="34" charset="0"/>
                </a:endParaRPr>
              </a:p>
            </p:txBody>
          </p:sp>
          <p:sp>
            <p:nvSpPr>
              <p:cNvPr id="13347" name="AutoShape 18"/>
              <p:cNvSpPr>
                <a:spLocks noChangeArrowheads="1"/>
              </p:cNvSpPr>
              <p:nvPr/>
            </p:nvSpPr>
            <p:spPr bwMode="auto">
              <a:xfrm>
                <a:off x="793"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13341" name="Group 31"/>
            <p:cNvGrpSpPr>
              <a:grpSpLocks/>
            </p:cNvGrpSpPr>
            <p:nvPr/>
          </p:nvGrpSpPr>
          <p:grpSpPr bwMode="auto">
            <a:xfrm>
              <a:off x="1292" y="2524"/>
              <a:ext cx="625" cy="1314"/>
              <a:chOff x="1292" y="2251"/>
              <a:chExt cx="625" cy="1428"/>
            </a:xfrm>
          </p:grpSpPr>
          <p:sp>
            <p:nvSpPr>
              <p:cNvPr id="13342" name="Rectangle 32"/>
              <p:cNvSpPr>
                <a:spLocks noChangeArrowheads="1"/>
              </p:cNvSpPr>
              <p:nvPr/>
            </p:nvSpPr>
            <p:spPr bwMode="auto">
              <a:xfrm>
                <a:off x="1292" y="2432"/>
                <a:ext cx="589" cy="1247"/>
              </a:xfrm>
              <a:prstGeom prst="rect">
                <a:avLst/>
              </a:prstGeom>
              <a:solidFill>
                <a:srgbClr val="FFFF99"/>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43" name="Text Box 33"/>
              <p:cNvSpPr txBox="1">
                <a:spLocks noChangeArrowheads="1"/>
              </p:cNvSpPr>
              <p:nvPr/>
            </p:nvSpPr>
            <p:spPr bwMode="auto">
              <a:xfrm>
                <a:off x="1292" y="2478"/>
                <a:ext cx="625" cy="1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Differen-zierte, feinmo-torische </a:t>
                </a:r>
              </a:p>
              <a:p>
                <a:pPr eaLnBrk="1" hangingPunct="1"/>
                <a:r>
                  <a:rPr lang="de-DE" altLang="de-DE" sz="1400" b="1">
                    <a:latin typeface="Arial" panose="020B0604020202020204" pitchFamily="34" charset="0"/>
                  </a:rPr>
                  <a:t>Fertig-keiten</a:t>
                </a:r>
                <a:endParaRPr lang="de-DE" altLang="de-DE" sz="1400">
                  <a:latin typeface="Arial" panose="020B0604020202020204" pitchFamily="34" charset="0"/>
                </a:endParaRPr>
              </a:p>
            </p:txBody>
          </p:sp>
          <p:sp>
            <p:nvSpPr>
              <p:cNvPr id="13344" name="AutoShape 34"/>
              <p:cNvSpPr>
                <a:spLocks noChangeArrowheads="1"/>
              </p:cNvSpPr>
              <p:nvPr/>
            </p:nvSpPr>
            <p:spPr bwMode="auto">
              <a:xfrm>
                <a:off x="1474"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grpSp>
        <p:nvGrpSpPr>
          <p:cNvPr id="164899" name="Group 35"/>
          <p:cNvGrpSpPr>
            <a:grpSpLocks/>
          </p:cNvGrpSpPr>
          <p:nvPr/>
        </p:nvGrpSpPr>
        <p:grpSpPr bwMode="auto">
          <a:xfrm>
            <a:off x="7451725" y="4006850"/>
            <a:ext cx="936625" cy="2085975"/>
            <a:chOff x="4694" y="2251"/>
            <a:chExt cx="590" cy="1428"/>
          </a:xfrm>
        </p:grpSpPr>
        <p:sp>
          <p:nvSpPr>
            <p:cNvPr id="13337" name="Rectangle 36"/>
            <p:cNvSpPr>
              <a:spLocks noChangeArrowheads="1"/>
            </p:cNvSpPr>
            <p:nvPr/>
          </p:nvSpPr>
          <p:spPr bwMode="auto">
            <a:xfrm>
              <a:off x="4694" y="2432"/>
              <a:ext cx="589" cy="1247"/>
            </a:xfrm>
            <a:prstGeom prst="rect">
              <a:avLst/>
            </a:prstGeom>
            <a:solidFill>
              <a:srgbClr val="CC99FF">
                <a:alpha val="50195"/>
              </a:srgbClr>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38" name="Text Box 37"/>
            <p:cNvSpPr txBox="1">
              <a:spLocks noChangeArrowheads="1"/>
            </p:cNvSpPr>
            <p:nvPr/>
          </p:nvSpPr>
          <p:spPr bwMode="auto">
            <a:xfrm>
              <a:off x="4694" y="2475"/>
              <a:ext cx="590" cy="9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Soziale Kompe-tenzen</a:t>
              </a:r>
              <a:endParaRPr lang="de-DE" altLang="de-DE" sz="1400">
                <a:latin typeface="Arial" panose="020B0604020202020204" pitchFamily="34" charset="0"/>
              </a:endParaRPr>
            </a:p>
          </p:txBody>
        </p:sp>
        <p:sp>
          <p:nvSpPr>
            <p:cNvPr id="13339" name="AutoShape 38"/>
            <p:cNvSpPr>
              <a:spLocks noChangeArrowheads="1"/>
            </p:cNvSpPr>
            <p:nvPr/>
          </p:nvSpPr>
          <p:spPr bwMode="auto">
            <a:xfrm>
              <a:off x="4830"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grpSp>
        <p:nvGrpSpPr>
          <p:cNvPr id="164903" name="Group 39"/>
          <p:cNvGrpSpPr>
            <a:grpSpLocks/>
          </p:cNvGrpSpPr>
          <p:nvPr/>
        </p:nvGrpSpPr>
        <p:grpSpPr bwMode="auto">
          <a:xfrm>
            <a:off x="6372225" y="4006850"/>
            <a:ext cx="936625" cy="2085975"/>
            <a:chOff x="4014" y="2251"/>
            <a:chExt cx="590" cy="1428"/>
          </a:xfrm>
        </p:grpSpPr>
        <p:sp>
          <p:nvSpPr>
            <p:cNvPr id="13334" name="Rectangle 40"/>
            <p:cNvSpPr>
              <a:spLocks noChangeArrowheads="1"/>
            </p:cNvSpPr>
            <p:nvPr/>
          </p:nvSpPr>
          <p:spPr bwMode="auto">
            <a:xfrm>
              <a:off x="4014" y="2432"/>
              <a:ext cx="589" cy="1247"/>
            </a:xfrm>
            <a:prstGeom prst="rect">
              <a:avLst/>
            </a:prstGeom>
            <a:solidFill>
              <a:srgbClr val="CCFFFF"/>
            </a:solidFill>
            <a:ln w="9525">
              <a:solidFill>
                <a:srgbClr val="000000"/>
              </a:solidFill>
              <a:miter lim="800000"/>
              <a:headEnd/>
              <a:tailEnd/>
            </a:ln>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3335" name="Text Box 41"/>
            <p:cNvSpPr txBox="1">
              <a:spLocks noChangeArrowheads="1"/>
            </p:cNvSpPr>
            <p:nvPr/>
          </p:nvSpPr>
          <p:spPr bwMode="auto">
            <a:xfrm>
              <a:off x="4014" y="2475"/>
              <a:ext cx="590" cy="1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de-DE" altLang="de-DE" sz="1400" b="1">
                  <a:latin typeface="Arial" panose="020B0604020202020204" pitchFamily="34" charset="0"/>
                </a:rPr>
                <a:t>Motiva-tionale </a:t>
              </a:r>
            </a:p>
            <a:p>
              <a:pPr eaLnBrk="1" hangingPunct="1"/>
              <a:r>
                <a:rPr lang="de-DE" altLang="de-DE" sz="1400" b="1">
                  <a:latin typeface="Arial" panose="020B0604020202020204" pitchFamily="34" charset="0"/>
                </a:rPr>
                <a:t>Lern-voraus-setzun-gen</a:t>
              </a:r>
              <a:endParaRPr lang="de-DE" altLang="de-DE" sz="1400">
                <a:latin typeface="Arial" panose="020B0604020202020204" pitchFamily="34" charset="0"/>
              </a:endParaRPr>
            </a:p>
          </p:txBody>
        </p:sp>
        <p:sp>
          <p:nvSpPr>
            <p:cNvPr id="13336" name="AutoShape 42"/>
            <p:cNvSpPr>
              <a:spLocks noChangeArrowheads="1"/>
            </p:cNvSpPr>
            <p:nvPr/>
          </p:nvSpPr>
          <p:spPr bwMode="auto">
            <a:xfrm>
              <a:off x="4241" y="2251"/>
              <a:ext cx="227" cy="181"/>
            </a:xfrm>
            <a:prstGeom prst="up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grpSp>
      <p:sp>
        <p:nvSpPr>
          <p:cNvPr id="13326" name="Text Box 43"/>
          <p:cNvSpPr txBox="1">
            <a:spLocks noChangeArrowheads="1"/>
          </p:cNvSpPr>
          <p:nvPr/>
        </p:nvSpPr>
        <p:spPr bwMode="auto">
          <a:xfrm>
            <a:off x="2124075" y="333375"/>
            <a:ext cx="64801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endParaRPr lang="de-DE" altLang="de-DE" sz="2800">
              <a:latin typeface="Arial" panose="020B0604020202020204" pitchFamily="34" charset="0"/>
            </a:endParaRPr>
          </a:p>
        </p:txBody>
      </p:sp>
      <p:sp>
        <p:nvSpPr>
          <p:cNvPr id="13327" name="Text Box 44"/>
          <p:cNvSpPr txBox="1">
            <a:spLocks noChangeArrowheads="1"/>
          </p:cNvSpPr>
          <p:nvPr/>
        </p:nvSpPr>
        <p:spPr bwMode="auto">
          <a:xfrm>
            <a:off x="684213" y="620713"/>
            <a:ext cx="7848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3200">
                <a:solidFill>
                  <a:srgbClr val="0000FF"/>
                </a:solidFill>
                <a:latin typeface="Arial" panose="020B0604020202020204" pitchFamily="34" charset="0"/>
              </a:rPr>
              <a:t>Wann ist mein Kind schulreif / schulfähig?</a:t>
            </a:r>
          </a:p>
        </p:txBody>
      </p:sp>
      <p:sp>
        <p:nvSpPr>
          <p:cNvPr id="164917" name="AutoShape 53">
            <a:hlinkClick r:id="rId4" action="ppaction://hlinksldjump"/>
          </p:cNvPr>
          <p:cNvSpPr>
            <a:spLocks noChangeArrowheads="1"/>
          </p:cNvSpPr>
          <p:nvPr/>
        </p:nvSpPr>
        <p:spPr bwMode="auto">
          <a:xfrm>
            <a:off x="1835150" y="5661025"/>
            <a:ext cx="288925" cy="287338"/>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64918" name="AutoShape 54">
            <a:hlinkClick r:id="rId5" action="ppaction://hlinksldjump"/>
          </p:cNvPr>
          <p:cNvSpPr>
            <a:spLocks noChangeArrowheads="1"/>
          </p:cNvSpPr>
          <p:nvPr/>
        </p:nvSpPr>
        <p:spPr bwMode="auto">
          <a:xfrm>
            <a:off x="3995738" y="5661025"/>
            <a:ext cx="288925" cy="287338"/>
          </a:xfrm>
          <a:prstGeom prst="irregularSeal1">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64919" name="AutoShape 55">
            <a:hlinkClick r:id="rId6" action="ppaction://hlinksldjump"/>
          </p:cNvPr>
          <p:cNvSpPr>
            <a:spLocks noChangeArrowheads="1"/>
          </p:cNvSpPr>
          <p:nvPr/>
        </p:nvSpPr>
        <p:spPr bwMode="auto">
          <a:xfrm>
            <a:off x="5651500" y="5661025"/>
            <a:ext cx="288925" cy="287338"/>
          </a:xfrm>
          <a:prstGeom prst="irregularSeal1">
            <a:avLst/>
          </a:prstGeom>
          <a:solidFill>
            <a:srgbClr val="00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64920" name="AutoShape 56">
            <a:hlinkClick r:id="rId7" action="ppaction://hlinksldjump"/>
          </p:cNvPr>
          <p:cNvSpPr>
            <a:spLocks noChangeArrowheads="1"/>
          </p:cNvSpPr>
          <p:nvPr/>
        </p:nvSpPr>
        <p:spPr bwMode="auto">
          <a:xfrm>
            <a:off x="6732588" y="5661025"/>
            <a:ext cx="288925" cy="287338"/>
          </a:xfrm>
          <a:prstGeom prst="irregularSeal1">
            <a:avLst/>
          </a:prstGeom>
          <a:solidFill>
            <a:srgbClr val="00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64921" name="AutoShape 57">
            <a:hlinkClick r:id="rId8" action="ppaction://hlinksldjump"/>
          </p:cNvPr>
          <p:cNvSpPr>
            <a:spLocks noChangeArrowheads="1"/>
          </p:cNvSpPr>
          <p:nvPr/>
        </p:nvSpPr>
        <p:spPr bwMode="auto">
          <a:xfrm>
            <a:off x="7812088" y="5661025"/>
            <a:ext cx="288925" cy="287338"/>
          </a:xfrm>
          <a:prstGeom prst="irregularSeal1">
            <a:avLst/>
          </a:prstGeom>
          <a:solidFill>
            <a:srgbClr val="99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486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49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489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488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488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490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489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6487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64869"/>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49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4918"/>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649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4919"/>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649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4920"/>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16492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4921"/>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649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917" grpId="0" animBg="1"/>
      <p:bldP spid="164918" grpId="0" animBg="1"/>
      <p:bldP spid="164918" grpId="1" animBg="1"/>
      <p:bldP spid="164919" grpId="0" animBg="1"/>
      <p:bldP spid="164919" grpId="1" animBg="1"/>
      <p:bldP spid="164920" grpId="0" animBg="1"/>
      <p:bldP spid="164920" grpId="1" animBg="1"/>
      <p:bldP spid="164921" grpId="0" animBg="1"/>
      <p:bldP spid="164921"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ußzeilenplatzhalter 3"/>
          <p:cNvSpPr>
            <a:spLocks noGrp="1"/>
          </p:cNvSpPr>
          <p:nvPr>
            <p:ph type="ftr" sz="quarter" idx="10"/>
          </p:nvPr>
        </p:nvSpPr>
        <p:spPr/>
        <p:txBody>
          <a:bodyPr/>
          <a:lstStyle/>
          <a:p>
            <a:pPr>
              <a:defRPr/>
            </a:pPr>
            <a:r>
              <a:rPr lang="de-DE"/>
              <a:t>Originalfassung: Ulbricht, Staatliche Schulberatung München, April 2015 (GrSO)  Für inhaltliche Veränderungen kann keine Haftung übernommen werden. </a:t>
            </a:r>
          </a:p>
        </p:txBody>
      </p:sp>
      <p:sp>
        <p:nvSpPr>
          <p:cNvPr id="15363" name="Foliennummernplatzhalter 4"/>
          <p:cNvSpPr>
            <a:spLocks noGrp="1"/>
          </p:cNvSpPr>
          <p:nvPr>
            <p:ph type="sldNum" sz="quarter" idx="11"/>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9FCE309-A177-48E5-A479-1B4C260C2990}" type="slidenum">
              <a:rPr lang="de-DE" altLang="de-DE" sz="1200" smtClean="0">
                <a:latin typeface="Verdana" panose="020B0604030504040204" pitchFamily="34" charset="0"/>
              </a:rPr>
              <a:pPr/>
              <a:t>9</a:t>
            </a:fld>
            <a:endParaRPr lang="de-DE" altLang="de-DE" sz="1200">
              <a:latin typeface="Verdana" panose="020B0604030504040204" pitchFamily="34" charset="0"/>
            </a:endParaRPr>
          </a:p>
        </p:txBody>
      </p:sp>
      <p:sp>
        <p:nvSpPr>
          <p:cNvPr id="15364" name="Rectangle 2"/>
          <p:cNvSpPr>
            <a:spLocks noGrp="1" noChangeArrowheads="1"/>
          </p:cNvSpPr>
          <p:nvPr>
            <p:ph type="title"/>
          </p:nvPr>
        </p:nvSpPr>
        <p:spPr/>
        <p:txBody>
          <a:bodyPr/>
          <a:lstStyle/>
          <a:p>
            <a:pPr eaLnBrk="1" hangingPunct="1"/>
            <a:r>
              <a:rPr lang="de-DE" altLang="de-DE"/>
              <a:t>Körperlicher Entwicklungsstand</a:t>
            </a:r>
            <a:br>
              <a:rPr lang="de-DE" altLang="de-DE"/>
            </a:br>
            <a:r>
              <a:rPr lang="de-DE" altLang="de-DE"/>
              <a:t>und Motorik</a:t>
            </a:r>
          </a:p>
        </p:txBody>
      </p:sp>
      <p:sp>
        <p:nvSpPr>
          <p:cNvPr id="15365" name="Rectangle 3"/>
          <p:cNvSpPr>
            <a:spLocks noGrp="1" noChangeArrowheads="1"/>
          </p:cNvSpPr>
          <p:nvPr>
            <p:ph type="body" idx="1"/>
          </p:nvPr>
        </p:nvSpPr>
        <p:spPr>
          <a:xfrm>
            <a:off x="566738" y="1752600"/>
            <a:ext cx="8108950" cy="4267200"/>
          </a:xfrm>
        </p:spPr>
        <p:txBody>
          <a:bodyPr/>
          <a:lstStyle/>
          <a:p>
            <a:pPr eaLnBrk="1" hangingPunct="1">
              <a:buFont typeface="Wingdings" panose="05000000000000000000" pitchFamily="2" charset="2"/>
              <a:buNone/>
              <a:defRPr/>
            </a:pPr>
            <a:r>
              <a:rPr lang="de-DE" altLang="de-DE" sz="1850" b="1" dirty="0">
                <a:solidFill>
                  <a:srgbClr val="0000FF"/>
                </a:solidFill>
              </a:rPr>
              <a:t>Körperlicher Entwicklungsstand</a:t>
            </a:r>
            <a:r>
              <a:rPr lang="de-DE" altLang="de-DE" sz="1850" dirty="0"/>
              <a:t> unter dem Aspekt des „harmonischen Gesamtbildes“ (Untersuchung durch den Kinderarzt (U9) );</a:t>
            </a:r>
          </a:p>
          <a:p>
            <a:pPr eaLnBrk="1" hangingPunct="1">
              <a:buFont typeface="Wingdings" panose="05000000000000000000" pitchFamily="2" charset="2"/>
              <a:buNone/>
              <a:defRPr/>
            </a:pPr>
            <a:r>
              <a:rPr lang="de-DE" altLang="de-DE" sz="1850" dirty="0"/>
              <a:t>	Eltern schulpflichtige Kinder werden benachrichtigt, bei nicht schulpflichtigen Kindern erfolgt die Untersuchung nach der Einschreibung.</a:t>
            </a:r>
          </a:p>
          <a:p>
            <a:pPr eaLnBrk="1" hangingPunct="1">
              <a:buFont typeface="Wingdings" panose="05000000000000000000" pitchFamily="2" charset="2"/>
              <a:buNone/>
              <a:defRPr/>
            </a:pPr>
            <a:r>
              <a:rPr lang="de-DE" altLang="de-DE" sz="1850" b="1" dirty="0">
                <a:solidFill>
                  <a:srgbClr val="0000FF"/>
                </a:solidFill>
              </a:rPr>
              <a:t>Allgemeine Anhaltspunkte</a:t>
            </a:r>
            <a:r>
              <a:rPr lang="de-DE" altLang="de-DE" sz="1850" dirty="0"/>
              <a:t>:</a:t>
            </a:r>
          </a:p>
          <a:p>
            <a:pPr eaLnBrk="1" hangingPunct="1">
              <a:defRPr/>
            </a:pPr>
            <a:r>
              <a:rPr lang="de-DE" altLang="de-DE" sz="1850" b="1" dirty="0">
                <a:solidFill>
                  <a:srgbClr val="0000FF"/>
                </a:solidFill>
              </a:rPr>
              <a:t>Grobmotorik</a:t>
            </a:r>
            <a:r>
              <a:rPr lang="de-DE" altLang="de-DE" sz="1850" dirty="0"/>
              <a:t>: z.B. auf einem Bein stehen, balancieren, rückwärts gehen, großen Ball fangen, mit einem Bein schießen, Hampelmann nachahmen; alleine an- und ausziehen, einschließlich Schuhwerk/Schleife, Sportkleidung</a:t>
            </a:r>
            <a:r>
              <a:rPr lang="de-DE" altLang="de-DE" sz="1850" b="1" dirty="0">
                <a:solidFill>
                  <a:srgbClr val="0000FF"/>
                </a:solidFill>
              </a:rPr>
              <a:t> </a:t>
            </a:r>
            <a:endParaRPr lang="de-DE" altLang="de-DE" sz="1850" dirty="0"/>
          </a:p>
          <a:p>
            <a:pPr eaLnBrk="1" hangingPunct="1">
              <a:defRPr/>
            </a:pPr>
            <a:r>
              <a:rPr lang="de-DE" altLang="de-DE" sz="1850" b="1" dirty="0">
                <a:solidFill>
                  <a:srgbClr val="0000FF"/>
                </a:solidFill>
              </a:rPr>
              <a:t>Feinmotorik</a:t>
            </a:r>
            <a:r>
              <a:rPr lang="de-DE" altLang="de-DE" sz="1850" dirty="0"/>
              <a:t>: z.B. mit der Schere umgehen, versch. Stifte richtig halten, Flächenbegrenzungen beim Ausmalen einhalten, einfache Formen nachmalen, Ecken beim Dreieck/Viereck, einhalten von Richtungsvorgaben/Zeilen (schräg, gerade)</a:t>
            </a:r>
          </a:p>
        </p:txBody>
      </p:sp>
      <p:sp>
        <p:nvSpPr>
          <p:cNvPr id="15366" name="AutoShape 4">
            <a:hlinkClick r:id="rId3" action="ppaction://hlinksldjump"/>
          </p:cNvPr>
          <p:cNvSpPr>
            <a:spLocks noChangeArrowheads="1"/>
          </p:cNvSpPr>
          <p:nvPr/>
        </p:nvSpPr>
        <p:spPr bwMode="auto">
          <a:xfrm>
            <a:off x="8243888" y="5589588"/>
            <a:ext cx="288925" cy="287337"/>
          </a:xfrm>
          <a:prstGeom prst="irregularSeal1">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de-DE" altLang="de-DE" sz="1000">
                <a:latin typeface="Arial" panose="020B0604020202020204" pitchFamily="34" charset="0"/>
              </a:rPr>
              <a:t>3</a:t>
            </a:r>
          </a:p>
        </p:txBody>
      </p:sp>
    </p:spTree>
  </p:cSld>
  <p:clrMapOvr>
    <a:masterClrMapping/>
  </p:clrMapOvr>
  <p:transition>
    <p:wipe dir="r"/>
  </p:transition>
</p:sld>
</file>

<file path=ppt/theme/theme1.xml><?xml version="1.0" encoding="utf-8"?>
<a:theme xmlns:a="http://schemas.openxmlformats.org/drawingml/2006/main" name="Ringbuch">
  <a:themeElements>
    <a:clrScheme name="">
      <a:dk1>
        <a:srgbClr val="000000"/>
      </a:dk1>
      <a:lt1>
        <a:srgbClr val="FFFEF3"/>
      </a:lt1>
      <a:dk2>
        <a:srgbClr val="221304"/>
      </a:dk2>
      <a:lt2>
        <a:srgbClr val="CBBD83"/>
      </a:lt2>
      <a:accent1>
        <a:srgbClr val="A1BD69"/>
      </a:accent1>
      <a:accent2>
        <a:srgbClr val="3694B6"/>
      </a:accent2>
      <a:accent3>
        <a:srgbClr val="FFFEF8"/>
      </a:accent3>
      <a:accent4>
        <a:srgbClr val="000000"/>
      </a:accent4>
      <a:accent5>
        <a:srgbClr val="CDDBB9"/>
      </a:accent5>
      <a:accent6>
        <a:srgbClr val="3086A5"/>
      </a:accent6>
      <a:hlink>
        <a:srgbClr val="660066"/>
      </a:hlink>
      <a:folHlink>
        <a:srgbClr val="666699"/>
      </a:folHlink>
    </a:clrScheme>
    <a:fontScheme name="Ringbuch">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Ringbuch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Ringbuch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Ringbuch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fil">
  <a:themeElements>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C:\Programme\Microsoft Office\Templates\Presentation Designs\Ringbuch.pot</Template>
  <TotalTime>0</TotalTime>
  <Words>6931</Words>
  <Application>Microsoft Office PowerPoint</Application>
  <PresentationFormat>Bildschirmpräsentation (4:3)</PresentationFormat>
  <Paragraphs>435</Paragraphs>
  <Slides>27</Slides>
  <Notes>21</Notes>
  <HiddenSlides>0</HiddenSlides>
  <MMClips>0</MMClips>
  <ScaleCrop>false</ScaleCrop>
  <HeadingPairs>
    <vt:vector size="6" baseType="variant">
      <vt:variant>
        <vt:lpstr>Verwendete Schriftarten</vt:lpstr>
      </vt:variant>
      <vt:variant>
        <vt:i4>6</vt:i4>
      </vt:variant>
      <vt:variant>
        <vt:lpstr>Design</vt:lpstr>
      </vt:variant>
      <vt:variant>
        <vt:i4>2</vt:i4>
      </vt:variant>
      <vt:variant>
        <vt:lpstr>Folientitel</vt:lpstr>
      </vt:variant>
      <vt:variant>
        <vt:i4>27</vt:i4>
      </vt:variant>
    </vt:vector>
  </HeadingPairs>
  <TitlesOfParts>
    <vt:vector size="35" baseType="lpstr">
      <vt:lpstr>Arial</vt:lpstr>
      <vt:lpstr>Sylfaen</vt:lpstr>
      <vt:lpstr>Times New Roman</vt:lpstr>
      <vt:lpstr>Verdana</vt:lpstr>
      <vt:lpstr>Wingdings</vt:lpstr>
      <vt:lpstr>Wingdings 2</vt:lpstr>
      <vt:lpstr>Ringbuch</vt:lpstr>
      <vt:lpstr>Profil</vt:lpstr>
      <vt:lpstr>PowerPoint-Präsentation</vt:lpstr>
      <vt:lpstr>Typische Fragen und Problemstellungen</vt:lpstr>
      <vt:lpstr>Welche Einschulungsbestimmungen  gelten in Bayern?</vt:lpstr>
      <vt:lpstr>Welche Einschulungsbestimmungen  gelten in Bayern?</vt:lpstr>
      <vt:lpstr>Welche Einschulungsbestimmungen  gelten in Bayern?</vt:lpstr>
      <vt:lpstr>Welche Einschulungsbestimmungen  gelten in Bayern?</vt:lpstr>
      <vt:lpstr>Welche Einschulungsbestimmungen  gelten in Bayern?</vt:lpstr>
      <vt:lpstr>PowerPoint-Präsentation</vt:lpstr>
      <vt:lpstr>Körperlicher Entwicklungsstand und Motorik</vt:lpstr>
      <vt:lpstr>Kognitive Lernvoraussetzungen</vt:lpstr>
      <vt:lpstr>Differenzierte Sprachwahrnehmungsleistungen</vt:lpstr>
      <vt:lpstr>Emotionale Stabilität</vt:lpstr>
      <vt:lpstr>Motivationale Lernvoraussetzungen</vt:lpstr>
      <vt:lpstr>Soziale Kompetenzen</vt:lpstr>
      <vt:lpstr>Kann und soll ich mein Kind vor der Einschulung fördern?</vt:lpstr>
      <vt:lpstr>Deutscher Bildungsserver</vt:lpstr>
      <vt:lpstr>Stundentafel der Grundschule seit 24/25</vt:lpstr>
      <vt:lpstr>Einschulung in die Grundschule</vt:lpstr>
      <vt:lpstr>Einschulung in die Grundschule</vt:lpstr>
      <vt:lpstr>PowerPoint-Präsentation</vt:lpstr>
      <vt:lpstr>Einschulung lieber früher oder später?</vt:lpstr>
      <vt:lpstr>Einschulung von Kindern mit nichtdeutscher Muttersprache </vt:lpstr>
      <vt:lpstr>Einschulung von Kindern mit festgestelltem oder vermutetem sonderpädagogischen Förderbedarf </vt:lpstr>
      <vt:lpstr>Einschulung von Kindern mit festgestelltem oder vermutetem sonderpädagogischen Förderbedarf </vt:lpstr>
      <vt:lpstr>Einschulung von Kindern mit festgestelltem oder vermutetem sonderpädagogischen Förderbedarf - schulische Angebote</vt:lpstr>
      <vt:lpstr>Der Einschreibetag</vt:lpstr>
      <vt:lpstr>Die Schulärztliche Untersuchung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Sind AD(H)S – Kinder eine Zumutung für die Schule oder ist die Schule eine Zumutung für AD(H)S – Kinder?</dc:title>
  <dc:creator>Helga Ulbricht</dc:creator>
  <cp:lastModifiedBy>Murr Maria-Anna</cp:lastModifiedBy>
  <cp:revision>300</cp:revision>
  <cp:lastPrinted>2018-03-01T17:21:50Z</cp:lastPrinted>
  <dcterms:created xsi:type="dcterms:W3CDTF">2003-04-14T15:35:10Z</dcterms:created>
  <dcterms:modified xsi:type="dcterms:W3CDTF">2026-01-19T12:08:49Z</dcterms:modified>
</cp:coreProperties>
</file>